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8" r:id="rId3"/>
    <p:sldId id="259" r:id="rId4"/>
    <p:sldId id="260" r:id="rId5"/>
    <p:sldId id="261" r:id="rId6"/>
    <p:sldId id="262" r:id="rId7"/>
    <p:sldId id="272" r:id="rId8"/>
    <p:sldId id="273" r:id="rId9"/>
    <p:sldId id="274" r:id="rId10"/>
    <p:sldId id="280" r:id="rId11"/>
    <p:sldId id="263" r:id="rId12"/>
    <p:sldId id="275" r:id="rId13"/>
    <p:sldId id="276" r:id="rId14"/>
    <p:sldId id="277" r:id="rId15"/>
    <p:sldId id="278" r:id="rId16"/>
    <p:sldId id="279" r:id="rId17"/>
    <p:sldId id="271" r:id="rId18"/>
    <p:sldId id="264" r:id="rId19"/>
    <p:sldId id="265" r:id="rId20"/>
    <p:sldId id="266" r:id="rId21"/>
    <p:sldId id="267" r:id="rId22"/>
    <p:sldId id="268" r:id="rId23"/>
    <p:sldId id="269" r:id="rId24"/>
    <p:sldId id="270" r:id="rId25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280" autoAdjust="0"/>
  </p:normalViewPr>
  <p:slideViewPr>
    <p:cSldViewPr>
      <p:cViewPr varScale="1">
        <p:scale>
          <a:sx n="100" d="100"/>
          <a:sy n="100" d="100"/>
        </p:scale>
        <p:origin x="-19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70756CBF-8272-4FF6-8C7F-B58BB36589F8}" type="datetimeFigureOut">
              <a:rPr lang="ja-JP" altLang="en-US"/>
              <a:pPr>
                <a:defRPr/>
              </a:pPr>
              <a:t>2013/2/27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96B29FCC-2077-4309-B998-21EBF650F40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149708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28676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31198A8-6FFF-4670-9A2D-983DB436BE4E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ja-JP" altLang="en-US" smtClean="0"/>
              <a:t>「アニメ・マンガの日本語」</a:t>
            </a:r>
            <a:r>
              <a:rPr lang="en-US" altLang="ja-JP" smtClean="0"/>
              <a:t>http://anime-manga.jp</a:t>
            </a:r>
          </a:p>
          <a:p>
            <a:pPr>
              <a:spcBef>
                <a:spcPct val="0"/>
              </a:spcBef>
            </a:pPr>
            <a:r>
              <a:rPr lang="en-US" altLang="ja-JP" smtClean="0"/>
              <a:t>Expressions by Scene: Love </a:t>
            </a:r>
            <a:r>
              <a:rPr lang="ja-JP" altLang="en-US" smtClean="0"/>
              <a:t>シーン１２より</a:t>
            </a:r>
            <a:endParaRPr lang="en-US" altLang="ja-JP" smtClean="0"/>
          </a:p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37892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57E9CCC-5FF4-425A-B864-CB2E945364FA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ja-JP" altLang="en-US" smtClean="0"/>
              <a:t>「アニメ・マンガの日本語」</a:t>
            </a:r>
            <a:r>
              <a:rPr lang="en-US" altLang="ja-JP" smtClean="0"/>
              <a:t>http://anime-manga.jp</a:t>
            </a:r>
          </a:p>
          <a:p>
            <a:pPr>
              <a:spcBef>
                <a:spcPct val="0"/>
              </a:spcBef>
            </a:pPr>
            <a:r>
              <a:rPr lang="en-US" altLang="ja-JP" smtClean="0"/>
              <a:t>Expressions by Samurai: Love </a:t>
            </a:r>
            <a:r>
              <a:rPr lang="ja-JP" altLang="en-US" smtClean="0"/>
              <a:t>シーン６より</a:t>
            </a:r>
            <a:endParaRPr lang="en-US" altLang="ja-JP" smtClean="0"/>
          </a:p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38916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EB05F98-9267-4EB0-A735-0EB1ED827220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ja-JP" altLang="en-US" smtClean="0"/>
              <a:t>「アニメ・マンガの日本語」</a:t>
            </a:r>
            <a:r>
              <a:rPr lang="en-US" altLang="ja-JP" smtClean="0"/>
              <a:t>http://anime-manga.jp</a:t>
            </a:r>
          </a:p>
          <a:p>
            <a:pPr>
              <a:spcBef>
                <a:spcPct val="0"/>
              </a:spcBef>
            </a:pPr>
            <a:r>
              <a:rPr lang="en-US" altLang="ja-JP" smtClean="0"/>
              <a:t>Expressions by Samurai: Love </a:t>
            </a:r>
            <a:r>
              <a:rPr lang="ja-JP" altLang="en-US" smtClean="0"/>
              <a:t>シーン６より</a:t>
            </a:r>
            <a:endParaRPr lang="en-US" altLang="ja-JP" smtClean="0"/>
          </a:p>
        </p:txBody>
      </p:sp>
      <p:sp>
        <p:nvSpPr>
          <p:cNvPr id="39940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1859801-0F38-440F-A795-31CC36B46797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ja-JP" altLang="en-US" dirty="0" smtClean="0"/>
              <a:t>「アニメ・マンガの日本語」</a:t>
            </a:r>
            <a:r>
              <a:rPr lang="en-US" altLang="ja-JP" dirty="0" smtClean="0"/>
              <a:t>http://anime-manga.jp</a:t>
            </a:r>
          </a:p>
          <a:p>
            <a:pPr>
              <a:spcBef>
                <a:spcPct val="0"/>
              </a:spcBef>
            </a:pPr>
            <a:r>
              <a:rPr lang="en-US" altLang="ja-JP" dirty="0" smtClean="0"/>
              <a:t>Expressions by Scene: School </a:t>
            </a:r>
            <a:r>
              <a:rPr lang="ja-JP" altLang="en-US" dirty="0" smtClean="0"/>
              <a:t>シーン６より</a:t>
            </a:r>
            <a:endParaRPr lang="en-US" altLang="ja-JP" dirty="0" smtClean="0"/>
          </a:p>
          <a:p>
            <a:pPr>
              <a:spcBef>
                <a:spcPct val="0"/>
              </a:spcBef>
            </a:pPr>
            <a:endParaRPr lang="ja-JP" altLang="en-US" dirty="0" smtClean="0"/>
          </a:p>
        </p:txBody>
      </p:sp>
      <p:sp>
        <p:nvSpPr>
          <p:cNvPr id="40964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71E5E3C-C41D-4F95-8609-4E53166B5B3E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ja-JP" altLang="en-US" smtClean="0"/>
              <a:t>「アニメ・マンガの日本語」</a:t>
            </a:r>
            <a:r>
              <a:rPr lang="en-US" altLang="ja-JP" smtClean="0"/>
              <a:t>http://anime-manga.jp</a:t>
            </a:r>
          </a:p>
          <a:p>
            <a:pPr>
              <a:spcBef>
                <a:spcPct val="0"/>
              </a:spcBef>
            </a:pPr>
            <a:r>
              <a:rPr lang="en-US" altLang="ja-JP" smtClean="0"/>
              <a:t>Expressions by Scene: School </a:t>
            </a:r>
            <a:r>
              <a:rPr lang="ja-JP" altLang="en-US" smtClean="0"/>
              <a:t>シーン６より</a:t>
            </a:r>
            <a:endParaRPr lang="en-US" altLang="ja-JP" smtClean="0"/>
          </a:p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41988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69FEDFA-64D4-4FF4-92CB-735A731A3A00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ja-JP" altLang="en-US" smtClean="0"/>
              <a:t>「アニメ・マンガの日本語」</a:t>
            </a:r>
            <a:r>
              <a:rPr lang="en-US" altLang="ja-JP" smtClean="0"/>
              <a:t>http://anime-manga.jp</a:t>
            </a:r>
          </a:p>
          <a:p>
            <a:pPr>
              <a:spcBef>
                <a:spcPct val="0"/>
              </a:spcBef>
            </a:pPr>
            <a:r>
              <a:rPr lang="en-US" altLang="ja-JP" smtClean="0"/>
              <a:t>Expressions by Scene: Samurai </a:t>
            </a:r>
            <a:r>
              <a:rPr lang="ja-JP" altLang="en-US" smtClean="0"/>
              <a:t>シーン１より</a:t>
            </a:r>
            <a:endParaRPr lang="en-US" altLang="ja-JP" smtClean="0"/>
          </a:p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43012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DE85CF4-8113-426A-A14D-C93018120000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ja-JP" altLang="en-US" smtClean="0"/>
              <a:t>「アニメ・マンガの日本語」</a:t>
            </a:r>
            <a:r>
              <a:rPr lang="en-US" altLang="ja-JP" smtClean="0"/>
              <a:t>http://anime-manga.jp</a:t>
            </a:r>
          </a:p>
          <a:p>
            <a:pPr>
              <a:spcBef>
                <a:spcPct val="0"/>
              </a:spcBef>
            </a:pPr>
            <a:r>
              <a:rPr lang="en-US" altLang="ja-JP" smtClean="0"/>
              <a:t>Expressions by Scene: Samurai </a:t>
            </a:r>
            <a:r>
              <a:rPr lang="ja-JP" altLang="en-US" smtClean="0"/>
              <a:t>シーン１より</a:t>
            </a:r>
            <a:endParaRPr lang="en-US" altLang="ja-JP" smtClean="0"/>
          </a:p>
        </p:txBody>
      </p:sp>
      <p:sp>
        <p:nvSpPr>
          <p:cNvPr id="44036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71C6883-664A-4BFF-887D-7B68A7EA50D9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ja-JP" altLang="en-US" smtClean="0"/>
              <a:t>「アニメ・マンガの日本語」</a:t>
            </a:r>
            <a:r>
              <a:rPr lang="en-US" altLang="ja-JP" smtClean="0"/>
              <a:t>http://anime-manga.jp</a:t>
            </a:r>
          </a:p>
          <a:p>
            <a:pPr>
              <a:spcBef>
                <a:spcPct val="0"/>
              </a:spcBef>
            </a:pPr>
            <a:r>
              <a:rPr lang="en-US" altLang="ja-JP" smtClean="0"/>
              <a:t>Expressions by Scene: Samurai </a:t>
            </a:r>
            <a:r>
              <a:rPr lang="ja-JP" altLang="en-US" smtClean="0"/>
              <a:t>シーン１より</a:t>
            </a:r>
            <a:endParaRPr lang="en-US" altLang="ja-JP" smtClean="0"/>
          </a:p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45060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A1C24BE-02D0-4169-8805-2D629028D147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29700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B040CE2-E61F-4806-AE9F-CA1FCD3B88DB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ja-JP" altLang="en-US" smtClean="0"/>
              <a:t>「アニメ・マンガの日本語」</a:t>
            </a:r>
            <a:r>
              <a:rPr lang="en-US" altLang="ja-JP" smtClean="0"/>
              <a:t>http://anime-manga.jp</a:t>
            </a:r>
          </a:p>
          <a:p>
            <a:pPr>
              <a:spcBef>
                <a:spcPct val="0"/>
              </a:spcBef>
            </a:pPr>
            <a:r>
              <a:rPr lang="en-US" altLang="ja-JP" smtClean="0"/>
              <a:t>Expressions by Scene: School </a:t>
            </a:r>
            <a:r>
              <a:rPr lang="ja-JP" altLang="en-US" smtClean="0"/>
              <a:t>シーン１より</a:t>
            </a:r>
            <a:endParaRPr lang="en-US" altLang="ja-JP" smtClean="0"/>
          </a:p>
        </p:txBody>
      </p:sp>
      <p:sp>
        <p:nvSpPr>
          <p:cNvPr id="30724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97F6F8C-4A4E-4DB4-A23F-621E36AABBBE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ja-JP" altLang="en-US" smtClean="0"/>
              <a:t>「アニメ・マンガの日本語」</a:t>
            </a:r>
            <a:r>
              <a:rPr lang="en-US" altLang="ja-JP" smtClean="0"/>
              <a:t>http://anime-manga.jp</a:t>
            </a:r>
          </a:p>
          <a:p>
            <a:pPr>
              <a:spcBef>
                <a:spcPct val="0"/>
              </a:spcBef>
            </a:pPr>
            <a:r>
              <a:rPr lang="en-US" altLang="ja-JP" smtClean="0"/>
              <a:t>Expressions by Scene: School </a:t>
            </a:r>
            <a:r>
              <a:rPr lang="ja-JP" altLang="en-US" smtClean="0"/>
              <a:t>シーン１より</a:t>
            </a:r>
            <a:endParaRPr lang="en-US" altLang="ja-JP" smtClean="0"/>
          </a:p>
        </p:txBody>
      </p:sp>
      <p:sp>
        <p:nvSpPr>
          <p:cNvPr id="31748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E6B03A0-5100-470C-9700-41F8ADF590E5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ja-JP" altLang="en-US" smtClean="0"/>
              <a:t>「アニメ・マンガの日本語」</a:t>
            </a:r>
            <a:r>
              <a:rPr lang="en-US" altLang="ja-JP" smtClean="0"/>
              <a:t>http://anime-manga.jp</a:t>
            </a:r>
          </a:p>
          <a:p>
            <a:pPr>
              <a:spcBef>
                <a:spcPct val="0"/>
              </a:spcBef>
            </a:pPr>
            <a:r>
              <a:rPr lang="en-US" altLang="ja-JP" smtClean="0"/>
              <a:t>Expressions by Samurai: Samurai</a:t>
            </a:r>
            <a:r>
              <a:rPr lang="ja-JP" altLang="en-US" smtClean="0"/>
              <a:t>シーン６より</a:t>
            </a:r>
            <a:endParaRPr lang="en-US" altLang="ja-JP" smtClean="0"/>
          </a:p>
        </p:txBody>
      </p:sp>
      <p:sp>
        <p:nvSpPr>
          <p:cNvPr id="32772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EA68094-3E7A-4552-905E-45553FC50E46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ja-JP" altLang="en-US" smtClean="0"/>
              <a:t>「アニメ・マンガの日本語」</a:t>
            </a:r>
            <a:r>
              <a:rPr lang="en-US" altLang="ja-JP" smtClean="0"/>
              <a:t>http://anime-manga.jp</a:t>
            </a:r>
          </a:p>
          <a:p>
            <a:pPr>
              <a:spcBef>
                <a:spcPct val="0"/>
              </a:spcBef>
            </a:pPr>
            <a:r>
              <a:rPr lang="en-US" altLang="ja-JP" smtClean="0"/>
              <a:t>Expressions by Samurai: Samurai</a:t>
            </a:r>
            <a:r>
              <a:rPr lang="ja-JP" altLang="en-US" smtClean="0"/>
              <a:t>シーン６より</a:t>
            </a:r>
            <a:endParaRPr lang="en-US" altLang="ja-JP" smtClean="0"/>
          </a:p>
        </p:txBody>
      </p:sp>
      <p:sp>
        <p:nvSpPr>
          <p:cNvPr id="33796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9D61075-17FD-4E17-8322-95DB38758D24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ja-JP" altLang="en-US" smtClean="0"/>
              <a:t>「アニメ・マンガの日本語」</a:t>
            </a:r>
            <a:r>
              <a:rPr lang="en-US" altLang="ja-JP" smtClean="0"/>
              <a:t>http://anime-manga.jp</a:t>
            </a:r>
          </a:p>
          <a:p>
            <a:pPr>
              <a:spcBef>
                <a:spcPct val="0"/>
              </a:spcBef>
            </a:pPr>
            <a:r>
              <a:rPr lang="en-US" altLang="ja-JP" smtClean="0"/>
              <a:t>Expressions by Scene: School </a:t>
            </a:r>
            <a:r>
              <a:rPr lang="ja-JP" altLang="en-US" smtClean="0"/>
              <a:t>シーン２より</a:t>
            </a:r>
            <a:endParaRPr lang="en-US" altLang="ja-JP" smtClean="0"/>
          </a:p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34820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8AB110B-0AF6-4A68-89D2-E1993D9F192B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ja-JP" altLang="en-US" smtClean="0"/>
              <a:t>「アニメ・マンガの日本語」</a:t>
            </a:r>
            <a:r>
              <a:rPr lang="en-US" altLang="ja-JP" smtClean="0"/>
              <a:t>http://anime-manga.jp</a:t>
            </a:r>
          </a:p>
          <a:p>
            <a:pPr>
              <a:spcBef>
                <a:spcPct val="0"/>
              </a:spcBef>
            </a:pPr>
            <a:r>
              <a:rPr lang="en-US" altLang="ja-JP" smtClean="0"/>
              <a:t>Expressions by Scene: School </a:t>
            </a:r>
            <a:r>
              <a:rPr lang="ja-JP" altLang="en-US" smtClean="0"/>
              <a:t>シーン２より</a:t>
            </a:r>
            <a:endParaRPr lang="en-US" altLang="ja-JP" smtClean="0"/>
          </a:p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35844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E90D1E7-213B-41FF-A8D3-83C3B612132C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ja-JP" altLang="en-US" smtClean="0"/>
              <a:t>「アニメ・マンガの日本語」</a:t>
            </a:r>
            <a:r>
              <a:rPr lang="en-US" altLang="ja-JP" smtClean="0"/>
              <a:t>http://anime-manga.jp</a:t>
            </a:r>
          </a:p>
          <a:p>
            <a:pPr>
              <a:spcBef>
                <a:spcPct val="0"/>
              </a:spcBef>
            </a:pPr>
            <a:r>
              <a:rPr lang="en-US" altLang="ja-JP" smtClean="0"/>
              <a:t>Expressions by Scene: Love </a:t>
            </a:r>
            <a:r>
              <a:rPr lang="ja-JP" altLang="en-US" smtClean="0"/>
              <a:t>シーン１２より</a:t>
            </a:r>
            <a:endParaRPr lang="en-US" altLang="ja-JP" smtClean="0"/>
          </a:p>
          <a:p>
            <a:pPr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36868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86B4344-B3E4-4FEA-BB68-37449FEBFB2B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dirty="0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D371A-F2BD-4643-9BD3-2D4D3BAACDD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8301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24F12-5725-44EB-A625-5D3A10A5500A}" type="datetimeFigureOut">
              <a:rPr lang="ja-JP" altLang="en-US"/>
              <a:pPr>
                <a:defRPr/>
              </a:pPr>
              <a:t>2013/2/27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37AED-14AF-480A-9393-03F342E8131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38727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67F05C-9B13-446F-A87C-962261D53FE6}" type="datetimeFigureOut">
              <a:rPr lang="ja-JP" altLang="en-US"/>
              <a:pPr>
                <a:defRPr/>
              </a:pPr>
              <a:t>2013/2/27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FB520E-CD9D-4987-9357-0FC725B17D4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96704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</a:p>
        </p:txBody>
      </p:sp>
      <p:sp>
        <p:nvSpPr>
          <p:cNvPr id="1027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1DE60EB-5090-47AB-95C5-A82ABBCEA234}" type="datetimeFigureOut">
              <a:rPr lang="ja-JP" altLang="en-US"/>
              <a:pPr>
                <a:defRPr/>
              </a:pPr>
              <a:t>2013/2/27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A5E26C3-8DC3-45EF-BBC5-95BD223ED94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  <p:pic>
        <p:nvPicPr>
          <p:cNvPr id="1031" name="Picture 3" descr="\\Matsu\日本語\日本語グループ共有\関西共有\研修共有\関西センター新ロゴデータ\ロゴ入り著作権画像\パワポ用２.gif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6386513"/>
            <a:ext cx="2482850" cy="3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3" r:id="rId2"/>
    <p:sldLayoutId id="2147483654" r:id="rId3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HG創英角ｺﾞｼｯｸUB" pitchFamily="49" charset="-128"/>
          <a:ea typeface="HG創英角ｺﾞｼｯｸUB" pitchFamily="49" charset="-128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HG創英角ｺﾞｼｯｸUB" pitchFamily="49" charset="-128"/>
          <a:ea typeface="HG創英角ｺﾞｼｯｸUB" pitchFamily="49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HG創英角ｺﾞｼｯｸUB" pitchFamily="49" charset="-128"/>
          <a:ea typeface="HG創英角ｺﾞｼｯｸUB" pitchFamily="49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HG創英角ｺﾞｼｯｸUB" pitchFamily="49" charset="-128"/>
          <a:ea typeface="HG創英角ｺﾞｼｯｸUB" pitchFamily="49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HG創英角ｺﾞｼｯｸUB" pitchFamily="49" charset="-128"/>
          <a:ea typeface="HG創英角ｺﾞｼｯｸUB" pitchFamily="49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HG創英角ｺﾞｼｯｸUB" pitchFamily="49" charset="-128"/>
          <a:ea typeface="HG創英角ｺﾞｼｯｸUB" pitchFamily="49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HG創英角ｺﾞｼｯｸUB" pitchFamily="49" charset="-128"/>
          <a:ea typeface="HG創英角ｺﾞｼｯｸUB" pitchFamily="49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HG創英角ｺﾞｼｯｸUB" pitchFamily="49" charset="-128"/>
          <a:ea typeface="HG創英角ｺﾞｼｯｸUB" pitchFamily="49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HG創英角ｺﾞｼｯｸUB" pitchFamily="49" charset="-128"/>
          <a:ea typeface="HG創英角ｺﾞｼｯｸUB" pitchFamily="49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HGS創英角ｺﾞｼｯｸUB" pitchFamily="50" charset="-128"/>
          <a:ea typeface="HGS創英角ｺﾞｼｯｸUB" pitchFamily="50" charset="-128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HGS創英角ｺﾞｼｯｸUB" pitchFamily="50" charset="-128"/>
          <a:ea typeface="HGS創英角ｺﾞｼｯｸUB" pitchFamily="50" charset="-128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HGS創英角ｺﾞｼｯｸUB" pitchFamily="50" charset="-128"/>
          <a:ea typeface="HGS創英角ｺﾞｼｯｸUB" pitchFamily="50" charset="-128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HGS創英角ｺﾞｼｯｸUB" pitchFamily="50" charset="-128"/>
          <a:ea typeface="HGS創英角ｺﾞｼｯｸUB" pitchFamily="50" charset="-128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HGS創英角ｺﾞｼｯｸUB" pitchFamily="50" charset="-128"/>
          <a:ea typeface="HGS創英角ｺﾞｼｯｸUB" pitchFamily="50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6.png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6.png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6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image" Target="../media/image3.png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image" Target="../media/image3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6" Type="http://schemas.openxmlformats.org/officeDocument/2006/relationships/image" Target="../media/image6.png"/><Relationship Id="rId5" Type="http://schemas.openxmlformats.org/officeDocument/2006/relationships/image" Target="../media/image12.png"/><Relationship Id="rId4" Type="http://schemas.openxmlformats.org/officeDocument/2006/relationships/notesSlide" Target="../notesSlides/notesSlide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6" Type="http://schemas.openxmlformats.org/officeDocument/2006/relationships/image" Target="../media/image6.png"/><Relationship Id="rId5" Type="http://schemas.openxmlformats.org/officeDocument/2006/relationships/image" Target="../media/image13.png"/><Relationship Id="rId4" Type="http://schemas.openxmlformats.org/officeDocument/2006/relationships/notesSlide" Target="../notesSlides/notesSlide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anime-manga.jp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audio" Target="../media/media9.mp3"/><Relationship Id="rId13" Type="http://schemas.openxmlformats.org/officeDocument/2006/relationships/image" Target="../media/image14.jpeg"/><Relationship Id="rId3" Type="http://schemas.microsoft.com/office/2007/relationships/media" Target="../media/media7.mp3"/><Relationship Id="rId7" Type="http://schemas.microsoft.com/office/2007/relationships/media" Target="../media/media9.mp3"/><Relationship Id="rId12" Type="http://schemas.openxmlformats.org/officeDocument/2006/relationships/notesSlide" Target="../notesSlides/notesSlide13.xml"/><Relationship Id="rId2" Type="http://schemas.openxmlformats.org/officeDocument/2006/relationships/audio" Target="../media/media6.mp3"/><Relationship Id="rId1" Type="http://schemas.microsoft.com/office/2007/relationships/media" Target="../media/media6.mp3"/><Relationship Id="rId6" Type="http://schemas.openxmlformats.org/officeDocument/2006/relationships/audio" Target="../media/media8.mp3"/><Relationship Id="rId11" Type="http://schemas.openxmlformats.org/officeDocument/2006/relationships/slideLayout" Target="../slideLayouts/slideLayout2.xml"/><Relationship Id="rId5" Type="http://schemas.microsoft.com/office/2007/relationships/media" Target="../media/media8.mp3"/><Relationship Id="rId15" Type="http://schemas.openxmlformats.org/officeDocument/2006/relationships/image" Target="../media/image6.png"/><Relationship Id="rId10" Type="http://schemas.openxmlformats.org/officeDocument/2006/relationships/audio" Target="../media/media10.mp3"/><Relationship Id="rId4" Type="http://schemas.openxmlformats.org/officeDocument/2006/relationships/audio" Target="../media/media7.mp3"/><Relationship Id="rId9" Type="http://schemas.microsoft.com/office/2007/relationships/media" Target="../media/media10.mp3"/><Relationship Id="rId1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audio" Target="../media/media9.mp3"/><Relationship Id="rId13" Type="http://schemas.openxmlformats.org/officeDocument/2006/relationships/image" Target="../media/image16.jpeg"/><Relationship Id="rId3" Type="http://schemas.microsoft.com/office/2007/relationships/media" Target="../media/media7.mp3"/><Relationship Id="rId7" Type="http://schemas.microsoft.com/office/2007/relationships/media" Target="../media/media9.mp3"/><Relationship Id="rId12" Type="http://schemas.openxmlformats.org/officeDocument/2006/relationships/notesSlide" Target="../notesSlides/notesSlide14.xml"/><Relationship Id="rId2" Type="http://schemas.openxmlformats.org/officeDocument/2006/relationships/audio" Target="../media/media6.mp3"/><Relationship Id="rId1" Type="http://schemas.microsoft.com/office/2007/relationships/media" Target="../media/media6.mp3"/><Relationship Id="rId6" Type="http://schemas.openxmlformats.org/officeDocument/2006/relationships/audio" Target="../media/media8.mp3"/><Relationship Id="rId11" Type="http://schemas.openxmlformats.org/officeDocument/2006/relationships/slideLayout" Target="../slideLayouts/slideLayout2.xml"/><Relationship Id="rId5" Type="http://schemas.microsoft.com/office/2007/relationships/media" Target="../media/media8.mp3"/><Relationship Id="rId15" Type="http://schemas.openxmlformats.org/officeDocument/2006/relationships/image" Target="../media/image6.png"/><Relationship Id="rId10" Type="http://schemas.openxmlformats.org/officeDocument/2006/relationships/audio" Target="../media/media10.mp3"/><Relationship Id="rId4" Type="http://schemas.openxmlformats.org/officeDocument/2006/relationships/audio" Target="../media/media7.mp3"/><Relationship Id="rId9" Type="http://schemas.microsoft.com/office/2007/relationships/media" Target="../media/media10.mp3"/><Relationship Id="rId14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audio" Target="../media/media14.mp3"/><Relationship Id="rId13" Type="http://schemas.openxmlformats.org/officeDocument/2006/relationships/image" Target="../media/image17.jpeg"/><Relationship Id="rId3" Type="http://schemas.microsoft.com/office/2007/relationships/media" Target="../media/media12.mp3"/><Relationship Id="rId7" Type="http://schemas.microsoft.com/office/2007/relationships/media" Target="../media/media14.mp3"/><Relationship Id="rId12" Type="http://schemas.openxmlformats.org/officeDocument/2006/relationships/notesSlide" Target="../notesSlides/notesSlide15.xml"/><Relationship Id="rId2" Type="http://schemas.openxmlformats.org/officeDocument/2006/relationships/audio" Target="../media/media11.mp3"/><Relationship Id="rId1" Type="http://schemas.microsoft.com/office/2007/relationships/media" Target="../media/media11.mp3"/><Relationship Id="rId6" Type="http://schemas.openxmlformats.org/officeDocument/2006/relationships/audio" Target="../media/media13.mp3"/><Relationship Id="rId11" Type="http://schemas.openxmlformats.org/officeDocument/2006/relationships/slideLayout" Target="../slideLayouts/slideLayout2.xml"/><Relationship Id="rId5" Type="http://schemas.microsoft.com/office/2007/relationships/media" Target="../media/media13.mp3"/><Relationship Id="rId10" Type="http://schemas.openxmlformats.org/officeDocument/2006/relationships/audio" Target="../media/media15.mp3"/><Relationship Id="rId4" Type="http://schemas.openxmlformats.org/officeDocument/2006/relationships/audio" Target="../media/media12.mp3"/><Relationship Id="rId9" Type="http://schemas.microsoft.com/office/2007/relationships/media" Target="../media/media15.mp3"/><Relationship Id="rId14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audio" Target="../media/media14.mp3"/><Relationship Id="rId13" Type="http://schemas.openxmlformats.org/officeDocument/2006/relationships/slideLayout" Target="../slideLayouts/slideLayout2.xml"/><Relationship Id="rId3" Type="http://schemas.microsoft.com/office/2007/relationships/media" Target="../media/media12.mp3"/><Relationship Id="rId7" Type="http://schemas.microsoft.com/office/2007/relationships/media" Target="../media/media14.mp3"/><Relationship Id="rId12" Type="http://schemas.openxmlformats.org/officeDocument/2006/relationships/audio" Target="../media/media16.mp3"/><Relationship Id="rId2" Type="http://schemas.openxmlformats.org/officeDocument/2006/relationships/audio" Target="../media/media11.mp3"/><Relationship Id="rId1" Type="http://schemas.microsoft.com/office/2007/relationships/media" Target="../media/media11.mp3"/><Relationship Id="rId6" Type="http://schemas.openxmlformats.org/officeDocument/2006/relationships/audio" Target="../media/media13.mp3"/><Relationship Id="rId11" Type="http://schemas.microsoft.com/office/2007/relationships/media" Target="../media/media16.mp3"/><Relationship Id="rId5" Type="http://schemas.microsoft.com/office/2007/relationships/media" Target="../media/media13.mp3"/><Relationship Id="rId15" Type="http://schemas.openxmlformats.org/officeDocument/2006/relationships/image" Target="../media/image15.png"/><Relationship Id="rId10" Type="http://schemas.openxmlformats.org/officeDocument/2006/relationships/audio" Target="../media/media15.mp3"/><Relationship Id="rId4" Type="http://schemas.openxmlformats.org/officeDocument/2006/relationships/audio" Target="../media/media12.mp3"/><Relationship Id="rId9" Type="http://schemas.microsoft.com/office/2007/relationships/media" Target="../media/media15.mp3"/><Relationship Id="rId14" Type="http://schemas.openxmlformats.org/officeDocument/2006/relationships/notesSlide" Target="../notesSlides/notesSlide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4000" smtClean="0"/>
              <a:t>マンガでオノマトペを楽しもう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２　音でわかる？</a:t>
            </a:r>
          </a:p>
        </p:txBody>
      </p:sp>
      <p:pic>
        <p:nvPicPr>
          <p:cNvPr id="1229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1844675"/>
            <a:ext cx="4487862" cy="336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611188" y="4652963"/>
            <a:ext cx="3024187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4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ざぶ　ざぶ</a:t>
            </a:r>
          </a:p>
        </p:txBody>
      </p:sp>
      <p:pic>
        <p:nvPicPr>
          <p:cNvPr id="6" name="samurai_se_06_10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691680" y="318135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２　音でわかる？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8"/>
          <a:stretch>
            <a:fillRect/>
          </a:stretch>
        </p:blipFill>
        <p:spPr bwMode="auto">
          <a:xfrm>
            <a:off x="5106988" y="1341438"/>
            <a:ext cx="1370012" cy="526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school_se_02_09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547664" y="3133725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96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２　音でわかる？</a:t>
            </a:r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1343025"/>
            <a:ext cx="1333500" cy="5110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323850" y="4779963"/>
            <a:ext cx="4608513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4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テク　テク　テク・・・</a:t>
            </a:r>
          </a:p>
        </p:txBody>
      </p:sp>
      <p:pic>
        <p:nvPicPr>
          <p:cNvPr id="7" name="school_se_02_09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547664" y="3133725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6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２　音でわかる？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2590800"/>
            <a:ext cx="4868863" cy="2636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love_se_12_04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494384" y="3212976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46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２　音でわかる？</a:t>
            </a: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9775" y="2543175"/>
            <a:ext cx="5037138" cy="261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520700" y="4292600"/>
            <a:ext cx="2736850" cy="769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4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カツ　カツ</a:t>
            </a:r>
          </a:p>
        </p:txBody>
      </p:sp>
      <p:pic>
        <p:nvPicPr>
          <p:cNvPr id="7" name="love_se_12_04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494384" y="3212976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6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２　音でわかる？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1628775"/>
            <a:ext cx="1943100" cy="456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samurai_se_06_03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907704" y="3137917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60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２　音でわかる？</a:t>
            </a:r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93"/>
          <a:stretch>
            <a:fillRect/>
          </a:stretch>
        </p:blipFill>
        <p:spPr bwMode="auto">
          <a:xfrm>
            <a:off x="5651500" y="1587500"/>
            <a:ext cx="1919288" cy="4618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1673225" y="4772025"/>
            <a:ext cx="2519363" cy="769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4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ずだだだ</a:t>
            </a:r>
          </a:p>
        </p:txBody>
      </p:sp>
      <p:pic>
        <p:nvPicPr>
          <p:cNvPr id="7" name="samurai_se_06_03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907704" y="3137917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dirty="0"/>
              <a:t>２　音でわかる</a:t>
            </a:r>
            <a:r>
              <a:rPr lang="ja-JP" altLang="en-US" dirty="0" smtClean="0"/>
              <a:t>？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sz="2700" dirty="0" smtClean="0"/>
              <a:t>オノマトペのルール</a:t>
            </a:r>
            <a:endParaRPr lang="ja-JP" altLang="en-US" sz="27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ja-JP" altLang="en-US" dirty="0" smtClean="0"/>
              <a:t>オノマトペのルール</a:t>
            </a:r>
            <a:endParaRPr lang="en-US" altLang="ja-JP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ja-JP" altLang="en-US" dirty="0" smtClean="0"/>
              <a:t>○濁音</a:t>
            </a:r>
            <a:r>
              <a:rPr lang="ja-JP" altLang="en-US" dirty="0"/>
              <a:t>「</a:t>
            </a:r>
            <a:r>
              <a:rPr lang="ja-JP" altLang="en-US" dirty="0" err="1" smtClean="0"/>
              <a:t>゛</a:t>
            </a:r>
            <a:r>
              <a:rPr lang="ja-JP" altLang="en-US" dirty="0" smtClean="0"/>
              <a:t>」</a:t>
            </a:r>
            <a:endParaRPr lang="en-US" altLang="ja-JP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ja-JP" altLang="en-US" dirty="0" smtClean="0"/>
              <a:t>　大きい音、活発な動作を表す</a:t>
            </a:r>
            <a:r>
              <a:rPr lang="ja-JP" altLang="en-US" dirty="0"/>
              <a:t>　</a:t>
            </a:r>
            <a:endParaRPr lang="en-US" altLang="ja-JP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ja-JP" dirty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ja-JP" altLang="en-US" dirty="0" smtClean="0"/>
              <a:t>○促音</a:t>
            </a:r>
            <a:r>
              <a:rPr lang="ja-JP" altLang="en-US" dirty="0"/>
              <a:t>「っ」</a:t>
            </a:r>
            <a:endParaRPr lang="en-US" altLang="ja-JP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ja-JP" altLang="en-US" dirty="0" smtClean="0"/>
              <a:t>　スピード感を表現する</a:t>
            </a:r>
            <a:endParaRPr lang="en-US" altLang="ja-JP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ja-JP" dirty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ja-JP" altLang="en-US" dirty="0" smtClean="0"/>
              <a:t>○母音は「</a:t>
            </a:r>
            <a:r>
              <a:rPr lang="en-US" altLang="ja-JP" dirty="0" smtClean="0"/>
              <a:t>a</a:t>
            </a:r>
            <a:r>
              <a:rPr lang="ja-JP" altLang="en-US" dirty="0"/>
              <a:t>→</a:t>
            </a:r>
            <a:r>
              <a:rPr lang="en-US" altLang="ja-JP" dirty="0" smtClean="0"/>
              <a:t>o</a:t>
            </a:r>
            <a:r>
              <a:rPr lang="ja-JP" altLang="en-US" dirty="0"/>
              <a:t> → </a:t>
            </a:r>
            <a:r>
              <a:rPr lang="en-US" altLang="ja-JP" dirty="0" smtClean="0"/>
              <a:t>e</a:t>
            </a:r>
            <a:r>
              <a:rPr lang="ja-JP" altLang="en-US" dirty="0"/>
              <a:t> → </a:t>
            </a:r>
            <a:r>
              <a:rPr lang="en-US" altLang="ja-JP" dirty="0" smtClean="0"/>
              <a:t>u</a:t>
            </a:r>
            <a:r>
              <a:rPr lang="ja-JP" altLang="en-US" dirty="0"/>
              <a:t> → </a:t>
            </a:r>
            <a:r>
              <a:rPr lang="en-US" altLang="ja-JP" dirty="0" err="1" smtClean="0"/>
              <a:t>i</a:t>
            </a:r>
            <a:r>
              <a:rPr lang="ja-JP" altLang="en-US" dirty="0" smtClean="0"/>
              <a:t>」の順に</a:t>
            </a:r>
            <a:endParaRPr lang="en-US" altLang="ja-JP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ja-JP" altLang="en-US" dirty="0"/>
              <a:t>　</a:t>
            </a:r>
            <a:r>
              <a:rPr lang="ja-JP" altLang="en-US" dirty="0" smtClean="0"/>
              <a:t>大きい音を表す</a:t>
            </a:r>
            <a:endParaRPr lang="en-US" altLang="ja-JP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ja-JP" altLang="en-US" dirty="0"/>
              <a:t>　</a:t>
            </a:r>
            <a:r>
              <a:rPr lang="ja-JP" altLang="en-US" dirty="0" smtClean="0"/>
              <a:t>　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0483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３　オノマトペだけでわかる？</a:t>
            </a:r>
          </a:p>
        </p:txBody>
      </p:sp>
      <p:sp>
        <p:nvSpPr>
          <p:cNvPr id="20484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ja-JP" smtClean="0"/>
              <a:t>【</a:t>
            </a:r>
            <a:r>
              <a:rPr lang="ja-JP" altLang="en-US" smtClean="0"/>
              <a:t>準備</a:t>
            </a:r>
            <a:r>
              <a:rPr lang="en-US" altLang="ja-JP" smtClean="0"/>
              <a:t>】</a:t>
            </a:r>
          </a:p>
          <a:p>
            <a:pPr marL="0" indent="0">
              <a:buFont typeface="Arial" charset="0"/>
              <a:buNone/>
            </a:pPr>
            <a:endParaRPr lang="en-US" altLang="ja-JP" smtClean="0"/>
          </a:p>
          <a:p>
            <a:pPr marL="0" indent="0">
              <a:buFont typeface="Arial" charset="0"/>
              <a:buNone/>
            </a:pPr>
            <a:r>
              <a:rPr lang="ja-JP" altLang="en-US" smtClean="0"/>
              <a:t>マンガのオノマトペだけを切り取った画像を作ります。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３　オノマトペだけでわかる？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ja-JP" altLang="en-US" dirty="0" smtClean="0"/>
              <a:t>　マンガのオノマトペだけを</a:t>
            </a:r>
            <a:endParaRPr lang="en-US" altLang="ja-JP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ja-JP" altLang="en-US" dirty="0"/>
              <a:t>　</a:t>
            </a:r>
            <a:r>
              <a:rPr lang="ja-JP" altLang="en-US" dirty="0" smtClean="0"/>
              <a:t>取り出しました。</a:t>
            </a:r>
            <a:endParaRPr lang="en-US" altLang="ja-JP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altLang="ja-JP" dirty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ja-JP" altLang="en-US" dirty="0" smtClean="0"/>
              <a:t>　これはどんな場面でしょうか？</a:t>
            </a:r>
            <a:endParaRPr lang="en-US" altLang="ja-JP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ja-JP" altLang="en-US" dirty="0" smtClean="0"/>
              <a:t>　考えてください。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１　好きなオノマトペ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dirty="0" smtClean="0"/>
              <a:t>【</a:t>
            </a:r>
            <a:r>
              <a:rPr lang="ja-JP" altLang="en-US" dirty="0" smtClean="0"/>
              <a:t>準備</a:t>
            </a:r>
            <a:r>
              <a:rPr lang="en-US" altLang="ja-JP" dirty="0" smtClean="0"/>
              <a:t>】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ja-JP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ja-JP" altLang="en-US" dirty="0" smtClean="0"/>
              <a:t>さまざまなオノマトペが使われている</a:t>
            </a:r>
            <a:endParaRPr lang="en-US" altLang="ja-JP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ja-JP" altLang="en-US" dirty="0" smtClean="0"/>
              <a:t>マンガ（のコピー）を準備しておきます。</a:t>
            </a:r>
            <a:endParaRPr lang="en-US" altLang="ja-JP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ja-JP" sz="1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ja-JP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ja-JP" sz="1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ja-JP" alt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　</a:t>
            </a:r>
            <a:r>
              <a:rPr lang="en-US" altLang="ja-JP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  <a:r>
              <a:rPr lang="ja-JP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＊</a:t>
            </a:r>
            <a:r>
              <a:rPr lang="ja-JP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2"/>
              </a:rPr>
              <a:t>アニメ・マンガの日本語</a:t>
            </a:r>
            <a:r>
              <a:rPr lang="ja-JP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の</a:t>
            </a:r>
            <a:r>
              <a:rPr lang="en-US" altLang="ja-JP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Expressions by Scene</a:t>
            </a:r>
            <a:r>
              <a:rPr lang="ja-JP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のマンガを</a:t>
            </a:r>
            <a:endParaRPr lang="en-US" altLang="ja-JP" sz="1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ja-JP" alt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　</a:t>
            </a:r>
            <a:r>
              <a:rPr lang="ja-JP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　</a:t>
            </a:r>
            <a:r>
              <a:rPr lang="en-US" altLang="ja-JP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  <a:r>
              <a:rPr lang="ja-JP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　使うのも便利です。</a:t>
            </a:r>
            <a:endParaRPr lang="en-US" altLang="ja-JP" sz="1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101" name="タイトル 1"/>
          <p:cNvSpPr txBox="1">
            <a:spLocks/>
          </p:cNvSpPr>
          <p:nvPr/>
        </p:nvSpPr>
        <p:spPr bwMode="auto">
          <a:xfrm>
            <a:off x="609600" y="4270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/>
            <a:r>
              <a:rPr lang="ja-JP" altLang="en-US" sz="4400">
                <a:latin typeface="HG創英角ｺﾞｼｯｸUB" pitchFamily="49" charset="-128"/>
                <a:ea typeface="HG創英角ｺﾞｼｯｸUB" pitchFamily="49" charset="-128"/>
              </a:rPr>
              <a:t>１　好きなオノマトペ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5076825" y="549275"/>
            <a:ext cx="3598863" cy="4554538"/>
          </a:xfrm>
          <a:prstGeom prst="rect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+mn-lt"/>
                <a:ea typeface="+mn-ea"/>
              </a:rPr>
              <a:t>★音を聞いてみよう★</a:t>
            </a:r>
            <a:endParaRPr lang="en-US" altLang="ja-JP" sz="2000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2000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 err="1">
                <a:latin typeface="+mn-lt"/>
                <a:ea typeface="+mn-ea"/>
              </a:rPr>
              <a:t>くしゅっ</a:t>
            </a:r>
            <a:endParaRPr lang="en-US" altLang="ja-JP" sz="2000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dirty="0">
                <a:latin typeface="+mn-lt"/>
                <a:ea typeface="+mn-ea"/>
              </a:rPr>
              <a:t>　</a:t>
            </a:r>
            <a:endParaRPr lang="en-US" altLang="ja-JP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+mn-lt"/>
                <a:ea typeface="+mn-ea"/>
              </a:rPr>
              <a:t>ガタ　ガタ</a:t>
            </a:r>
            <a:endParaRPr lang="en-US" altLang="ja-JP" sz="2000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2000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+mn-lt"/>
                <a:ea typeface="+mn-ea"/>
              </a:rPr>
              <a:t>カリ　カリ　カリ・・・</a:t>
            </a:r>
            <a:endParaRPr lang="en-US" altLang="ja-JP" sz="2000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2000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2000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+mn-lt"/>
                <a:ea typeface="+mn-ea"/>
              </a:rPr>
              <a:t>ゴシ　ゴシ</a:t>
            </a:r>
            <a:endParaRPr lang="en-US" altLang="ja-JP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+mn-lt"/>
                <a:ea typeface="+mn-ea"/>
              </a:rPr>
              <a:t>キーン　コーン　カーン</a:t>
            </a:r>
            <a:endParaRPr lang="en-US" altLang="ja-JP" sz="2000" dirty="0">
              <a:latin typeface="+mn-lt"/>
              <a:ea typeface="+mn-ea"/>
            </a:endParaRPr>
          </a:p>
        </p:txBody>
      </p:sp>
      <p:pic>
        <p:nvPicPr>
          <p:cNvPr id="22536" name="Picture 2" descr="D:\Users\Keiko_Kawashima\Desktop\授業のヒント\オノマトペ活動用\画像\school6_1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" y="0"/>
            <a:ext cx="4787900" cy="667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school_se_09_23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6084168" y="1196752"/>
            <a:ext cx="376808" cy="376808"/>
          </a:xfrm>
          <a:prstGeom prst="rect">
            <a:avLst/>
          </a:prstGeom>
        </p:spPr>
      </p:pic>
      <p:pic>
        <p:nvPicPr>
          <p:cNvPr id="10" name="school_se_09_31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7196732" y="2918272"/>
            <a:ext cx="366712" cy="366712"/>
          </a:xfrm>
          <a:prstGeom prst="rect">
            <a:avLst/>
          </a:prstGeom>
        </p:spPr>
      </p:pic>
      <p:pic>
        <p:nvPicPr>
          <p:cNvPr id="11" name="school_se_09_33.mp3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6345907" y="3817615"/>
            <a:ext cx="376808" cy="376808"/>
          </a:xfrm>
          <a:prstGeom prst="rect">
            <a:avLst/>
          </a:prstGeom>
        </p:spPr>
      </p:pic>
      <p:pic>
        <p:nvPicPr>
          <p:cNvPr id="12" name="school_se_09_35.mp3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7627193" y="4653136"/>
            <a:ext cx="376808" cy="376808"/>
          </a:xfrm>
          <a:prstGeom prst="rect">
            <a:avLst/>
          </a:prstGeom>
        </p:spPr>
      </p:pic>
      <p:pic>
        <p:nvPicPr>
          <p:cNvPr id="14" name="school_se_09_29.mp3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6365118" y="1988840"/>
            <a:ext cx="432048" cy="4320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7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8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22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4056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1224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5081588" y="155575"/>
            <a:ext cx="3600450" cy="6186488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ガガーン</a:t>
            </a:r>
            <a:endParaRPr lang="en-US" altLang="ja-JP" sz="2000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dirty="0">
                <a:latin typeface="+mn-lt"/>
                <a:ea typeface="+mn-ea"/>
              </a:rPr>
              <a:t>　よくないできごとにショックを</a:t>
            </a:r>
            <a:endParaRPr lang="en-US" altLang="ja-JP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dirty="0">
                <a:latin typeface="+mn-lt"/>
                <a:ea typeface="+mn-ea"/>
              </a:rPr>
              <a:t>　受けるようす</a:t>
            </a:r>
            <a:endParaRPr lang="en-US" altLang="ja-JP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 err="1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くしゅっ</a:t>
            </a:r>
            <a:endParaRPr lang="en-US" altLang="ja-JP" sz="2000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dirty="0">
                <a:latin typeface="+mn-lt"/>
                <a:ea typeface="+mn-ea"/>
              </a:rPr>
              <a:t>　紙をにぎりつぶす</a:t>
            </a:r>
            <a:endParaRPr lang="en-US" altLang="ja-JP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dirty="0">
                <a:latin typeface="+mn-lt"/>
                <a:ea typeface="+mn-ea"/>
              </a:rPr>
              <a:t>　</a:t>
            </a:r>
            <a:endParaRPr lang="en-US" altLang="ja-JP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ブーブー！</a:t>
            </a:r>
            <a:endParaRPr lang="en-US" altLang="ja-JP" sz="2000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dirty="0">
                <a:latin typeface="+mn-lt"/>
                <a:ea typeface="+mn-ea"/>
              </a:rPr>
              <a:t>　ブーイング</a:t>
            </a:r>
            <a:endParaRPr lang="en-US" altLang="ja-JP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ガタ　ガタ</a:t>
            </a:r>
            <a:endParaRPr lang="en-US" altLang="ja-JP" sz="2000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dirty="0">
                <a:latin typeface="+mn-lt"/>
                <a:ea typeface="+mn-ea"/>
              </a:rPr>
              <a:t>　一斉に座る</a:t>
            </a:r>
            <a:endParaRPr lang="en-US" altLang="ja-JP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カリ　カリ　カリ・・・</a:t>
            </a:r>
            <a:endParaRPr lang="en-US" altLang="ja-JP" sz="2000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dirty="0">
                <a:latin typeface="+mn-lt"/>
                <a:ea typeface="+mn-ea"/>
              </a:rPr>
              <a:t>　熱心に書いている</a:t>
            </a:r>
            <a:endParaRPr lang="en-US" altLang="ja-JP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ゴシ　ゴシ</a:t>
            </a:r>
            <a:endParaRPr lang="en-US" altLang="ja-JP" sz="2000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　</a:t>
            </a:r>
            <a:r>
              <a:rPr lang="ja-JP" altLang="en-US" dirty="0">
                <a:latin typeface="+mn-lt"/>
                <a:ea typeface="+mn-ea"/>
              </a:rPr>
              <a:t>けしゴムで消している</a:t>
            </a:r>
            <a:endParaRPr lang="en-US" altLang="ja-JP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2000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キーン　コーン　カーン</a:t>
            </a:r>
            <a:endParaRPr lang="en-US" altLang="ja-JP" sz="2000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dirty="0">
                <a:latin typeface="+mn-lt"/>
                <a:ea typeface="+mn-ea"/>
              </a:rPr>
              <a:t>　学校のチャイム音</a:t>
            </a:r>
          </a:p>
        </p:txBody>
      </p:sp>
      <p:pic>
        <p:nvPicPr>
          <p:cNvPr id="23560" name="Picture 2" descr="D:\Users\Keiko_Kawashima\Desktop\授業のヒント\オノマトペ活動用\画像\school6_2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134938"/>
            <a:ext cx="4943475" cy="659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school_se_09_23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6084168" y="1309428"/>
            <a:ext cx="376808" cy="376808"/>
          </a:xfrm>
          <a:prstGeom prst="rect">
            <a:avLst/>
          </a:prstGeom>
        </p:spPr>
      </p:pic>
      <p:pic>
        <p:nvPicPr>
          <p:cNvPr id="11" name="school_se_09_31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7255557" y="3861048"/>
            <a:ext cx="366712" cy="366712"/>
          </a:xfrm>
          <a:prstGeom prst="rect">
            <a:avLst/>
          </a:prstGeom>
        </p:spPr>
      </p:pic>
      <p:pic>
        <p:nvPicPr>
          <p:cNvPr id="12" name="school_se_09_33.mp3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6345907" y="4725144"/>
            <a:ext cx="376808" cy="376808"/>
          </a:xfrm>
          <a:prstGeom prst="rect">
            <a:avLst/>
          </a:prstGeom>
        </p:spPr>
      </p:pic>
      <p:pic>
        <p:nvPicPr>
          <p:cNvPr id="13" name="school_se_09_35.mp3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7633245" y="5589240"/>
            <a:ext cx="376808" cy="376808"/>
          </a:xfrm>
          <a:prstGeom prst="rect">
            <a:avLst/>
          </a:prstGeom>
        </p:spPr>
      </p:pic>
      <p:pic>
        <p:nvPicPr>
          <p:cNvPr id="14" name="school_se_09_29.mp3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6290667" y="2984079"/>
            <a:ext cx="432048" cy="4320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7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98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224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4056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vol="8000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 vol="8000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 vol="8000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1224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Users\Keiko_Kawashima\Desktop\授業のヒント\オノマトペ活動用\画像\samurai1_1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1" y="153988"/>
            <a:ext cx="9129713" cy="666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4716463" y="4724400"/>
            <a:ext cx="4427537" cy="1755775"/>
          </a:xfrm>
          <a:prstGeom prst="rect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dirty="0">
                <a:latin typeface="+mn-lt"/>
                <a:ea typeface="+mn-ea"/>
              </a:rPr>
              <a:t>★音を聞いてみよう★</a:t>
            </a:r>
            <a:endParaRPr lang="en-US" altLang="ja-JP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dirty="0">
                <a:latin typeface="+mn-lt"/>
                <a:ea typeface="+mn-ea"/>
              </a:rPr>
              <a:t>ポッ　ポッ　ポッ　ポッ</a:t>
            </a:r>
            <a:endParaRPr lang="en-US" altLang="ja-JP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dirty="0">
                <a:latin typeface="+mn-lt"/>
                <a:ea typeface="+mn-ea"/>
              </a:rPr>
              <a:t>ザー・・・</a:t>
            </a:r>
            <a:endParaRPr lang="en-US" altLang="ja-JP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dirty="0">
                <a:latin typeface="+mn-lt"/>
                <a:ea typeface="+mn-ea"/>
              </a:rPr>
              <a:t>ザァァァァァ・・・</a:t>
            </a:r>
            <a:endParaRPr lang="en-US" altLang="ja-JP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dirty="0">
                <a:latin typeface="+mn-lt"/>
                <a:ea typeface="+mn-ea"/>
              </a:rPr>
              <a:t>ゴクッ　ゴク</a:t>
            </a:r>
            <a:endParaRPr lang="en-US" altLang="ja-JP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dirty="0">
                <a:latin typeface="+mn-lt"/>
                <a:ea typeface="+mn-ea"/>
              </a:rPr>
              <a:t>ボリボリ</a:t>
            </a:r>
            <a:endParaRPr lang="en-US" altLang="ja-JP" dirty="0">
              <a:latin typeface="+mn-lt"/>
              <a:ea typeface="+mn-ea"/>
            </a:endParaRPr>
          </a:p>
        </p:txBody>
      </p:sp>
      <p:pic>
        <p:nvPicPr>
          <p:cNvPr id="5" name="samurai_se_01_01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6876256" y="5013176"/>
            <a:ext cx="364331" cy="364331"/>
          </a:xfrm>
          <a:prstGeom prst="rect">
            <a:avLst/>
          </a:prstGeom>
        </p:spPr>
      </p:pic>
      <p:pic>
        <p:nvPicPr>
          <p:cNvPr id="9" name="samurai_se_01_02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5652120" y="5274765"/>
            <a:ext cx="327522" cy="327522"/>
          </a:xfrm>
          <a:prstGeom prst="rect">
            <a:avLst/>
          </a:prstGeom>
        </p:spPr>
      </p:pic>
      <p:pic>
        <p:nvPicPr>
          <p:cNvPr id="10" name="samurai_se_01_03.mp3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6300192" y="5517232"/>
            <a:ext cx="364331" cy="364331"/>
          </a:xfrm>
          <a:prstGeom prst="rect">
            <a:avLst/>
          </a:prstGeom>
        </p:spPr>
      </p:pic>
      <p:pic>
        <p:nvPicPr>
          <p:cNvPr id="11" name="samurai_se_01_06.mp3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5935861" y="5805264"/>
            <a:ext cx="364331" cy="364331"/>
          </a:xfrm>
          <a:prstGeom prst="rect">
            <a:avLst/>
          </a:prstGeom>
        </p:spPr>
      </p:pic>
      <p:pic>
        <p:nvPicPr>
          <p:cNvPr id="12" name="samurai_se_01_16.mp3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5674842" y="6169595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2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37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64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66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912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Users\Keiko_Kawashima\Desktop\授業のヒント\オノマトペ活動用\画像\samurai1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3" y="20638"/>
            <a:ext cx="9018587" cy="674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23850" y="765175"/>
            <a:ext cx="8569325" cy="498475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ポッ　ポッ　ポッ　ポッ</a:t>
            </a:r>
            <a:r>
              <a:rPr lang="en-US" altLang="ja-JP" sz="20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			</a:t>
            </a:r>
            <a:r>
              <a:rPr lang="ja-JP" altLang="en-US" sz="20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フラ　フラ</a:t>
            </a:r>
            <a:endParaRPr lang="en-US" altLang="ja-JP" sz="2000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dirty="0">
                <a:latin typeface="+mn-lt"/>
                <a:ea typeface="+mn-ea"/>
              </a:rPr>
              <a:t>　雨が降りはじめる</a:t>
            </a:r>
            <a:r>
              <a:rPr lang="en-US" altLang="ja-JP" dirty="0">
                <a:latin typeface="+mn-lt"/>
                <a:ea typeface="+mn-ea"/>
              </a:rPr>
              <a:t>			</a:t>
            </a:r>
            <a:r>
              <a:rPr lang="ja-JP" altLang="en-US" dirty="0">
                <a:latin typeface="+mn-lt"/>
                <a:ea typeface="+mn-ea"/>
              </a:rPr>
              <a:t>　ふらふらと</a:t>
            </a:r>
            <a:r>
              <a:rPr lang="ja-JP" altLang="en-US" dirty="0" err="1">
                <a:latin typeface="+mn-lt"/>
                <a:ea typeface="+mn-ea"/>
              </a:rPr>
              <a:t>よろ</a:t>
            </a:r>
            <a:r>
              <a:rPr lang="ja-JP" altLang="en-US" dirty="0">
                <a:latin typeface="+mn-lt"/>
                <a:ea typeface="+mn-ea"/>
              </a:rPr>
              <a:t>つく</a:t>
            </a:r>
            <a:endParaRPr lang="en-US" altLang="ja-JP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ザー・・・</a:t>
            </a:r>
            <a:r>
              <a:rPr lang="en-US" altLang="ja-JP" sz="20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					</a:t>
            </a:r>
            <a:r>
              <a:rPr lang="ja-JP" altLang="en-US" sz="20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ぼ～・・・</a:t>
            </a:r>
            <a:endParaRPr lang="en-US" altLang="ja-JP" sz="2000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dirty="0">
                <a:latin typeface="+mn-lt"/>
                <a:ea typeface="+mn-ea"/>
              </a:rPr>
              <a:t>　雨が強くなる</a:t>
            </a:r>
            <a:r>
              <a:rPr lang="en-US" altLang="ja-JP" dirty="0">
                <a:latin typeface="+mn-lt"/>
                <a:ea typeface="+mn-ea"/>
              </a:rPr>
              <a:t>				</a:t>
            </a:r>
            <a:r>
              <a:rPr lang="ja-JP" altLang="en-US" dirty="0">
                <a:latin typeface="+mn-lt"/>
                <a:ea typeface="+mn-ea"/>
              </a:rPr>
              <a:t>　ぼんやりしたようす</a:t>
            </a:r>
            <a:endParaRPr lang="en-US" altLang="ja-JP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ザァァァァァ・・・</a:t>
            </a:r>
            <a:r>
              <a:rPr lang="en-US" altLang="ja-JP" sz="20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				</a:t>
            </a:r>
            <a:r>
              <a:rPr lang="ja-JP" altLang="en-US" sz="20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ボリボリ</a:t>
            </a:r>
            <a:endParaRPr lang="en-US" altLang="ja-JP" sz="2000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dirty="0">
                <a:latin typeface="+mn-lt"/>
                <a:ea typeface="+mn-ea"/>
              </a:rPr>
              <a:t>　雨の音（強く降っている）</a:t>
            </a:r>
            <a:r>
              <a:rPr lang="en-US" altLang="ja-JP" dirty="0">
                <a:latin typeface="+mn-lt"/>
                <a:ea typeface="+mn-ea"/>
              </a:rPr>
              <a:t>			</a:t>
            </a:r>
            <a:r>
              <a:rPr lang="ja-JP" altLang="en-US" dirty="0">
                <a:latin typeface="+mn-lt"/>
                <a:ea typeface="+mn-ea"/>
              </a:rPr>
              <a:t>　首筋をかいている</a:t>
            </a:r>
            <a:endParaRPr lang="en-US" altLang="ja-JP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ゴクッ　ゴク</a:t>
            </a:r>
            <a:endParaRPr lang="en-US" altLang="ja-JP" sz="2000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dirty="0">
                <a:latin typeface="+mn-lt"/>
                <a:ea typeface="+mn-ea"/>
              </a:rPr>
              <a:t>　雨を飲む音</a:t>
            </a:r>
            <a:endParaRPr lang="en-US" altLang="ja-JP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ムクリ</a:t>
            </a:r>
            <a:endParaRPr lang="en-US" altLang="ja-JP" sz="2000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dirty="0">
                <a:latin typeface="+mn-lt"/>
                <a:ea typeface="+mn-ea"/>
              </a:rPr>
              <a:t>　ゆっくり上半身を起こして起き上がる</a:t>
            </a:r>
            <a:endParaRPr lang="en-US" altLang="ja-JP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 err="1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うっ</a:t>
            </a:r>
            <a:endParaRPr lang="en-US" altLang="ja-JP" sz="2000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dirty="0">
                <a:latin typeface="+mn-lt"/>
                <a:ea typeface="+mn-ea"/>
              </a:rPr>
              <a:t>　傷がうずく</a:t>
            </a:r>
            <a:endParaRPr lang="en-US" altLang="ja-JP" dirty="0">
              <a:latin typeface="+mn-lt"/>
              <a:ea typeface="+mn-ea"/>
            </a:endParaRPr>
          </a:p>
        </p:txBody>
      </p:sp>
      <p:pic>
        <p:nvPicPr>
          <p:cNvPr id="9" name="samurai_se_01_01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2771800" y="781844"/>
            <a:ext cx="364331" cy="364331"/>
          </a:xfrm>
          <a:prstGeom prst="rect">
            <a:avLst/>
          </a:prstGeom>
        </p:spPr>
      </p:pic>
      <p:pic>
        <p:nvPicPr>
          <p:cNvPr id="10" name="samurai_se_01_02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1356594" y="1628800"/>
            <a:ext cx="327522" cy="327522"/>
          </a:xfrm>
          <a:prstGeom prst="rect">
            <a:avLst/>
          </a:prstGeom>
        </p:spPr>
      </p:pic>
      <p:pic>
        <p:nvPicPr>
          <p:cNvPr id="11" name="samurai_se_01_03.mp3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2051720" y="2492896"/>
            <a:ext cx="364331" cy="364331"/>
          </a:xfrm>
          <a:prstGeom prst="rect">
            <a:avLst/>
          </a:prstGeom>
        </p:spPr>
      </p:pic>
      <p:pic>
        <p:nvPicPr>
          <p:cNvPr id="12" name="samurai_se_01_06.mp3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1709415" y="3291854"/>
            <a:ext cx="364331" cy="364331"/>
          </a:xfrm>
          <a:prstGeom prst="rect">
            <a:avLst/>
          </a:prstGeom>
        </p:spPr>
      </p:pic>
      <p:pic>
        <p:nvPicPr>
          <p:cNvPr id="13" name="samurai_se_01_16.mp3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6034734" y="2518866"/>
            <a:ext cx="304800" cy="304800"/>
          </a:xfrm>
          <a:prstGeom prst="rect">
            <a:avLst/>
          </a:prstGeom>
        </p:spPr>
      </p:pic>
      <p:pic>
        <p:nvPicPr>
          <p:cNvPr id="14" name="samurai_se_01_09.mp3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1023219" y="508518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2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37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264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2664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912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vol="8000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 vol="8000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 vol="80000">
                <p:cTn id="2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 vol="80000">
                <p:cTn id="3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416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１　好きなオノマトペ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ja-JP" altLang="en-US" dirty="0" smtClean="0"/>
              <a:t>１ マンガを見て、</a:t>
            </a:r>
            <a:r>
              <a:rPr lang="ja-JP" altLang="en-US" sz="4000" dirty="0" smtClean="0">
                <a:solidFill>
                  <a:schemeClr val="accent6">
                    <a:lumMod val="75000"/>
                  </a:schemeClr>
                </a:solidFill>
              </a:rPr>
              <a:t>好きなオノマトペ</a:t>
            </a:r>
            <a:r>
              <a:rPr lang="ja-JP" altLang="en-US" dirty="0" smtClean="0"/>
              <a:t>を</a:t>
            </a:r>
            <a:endParaRPr lang="en-US" altLang="ja-JP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ja-JP" altLang="en-US" dirty="0"/>
              <a:t>　</a:t>
            </a:r>
            <a:r>
              <a:rPr lang="ja-JP" altLang="en-US" dirty="0" smtClean="0"/>
              <a:t> 探しましょう</a:t>
            </a:r>
            <a:endParaRPr lang="en-US" altLang="ja-JP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ja-JP" dirty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dirty="0" smtClean="0"/>
              <a:t>2 </a:t>
            </a:r>
            <a:r>
              <a:rPr lang="ja-JP" altLang="en-US" sz="4000" dirty="0" smtClean="0">
                <a:solidFill>
                  <a:schemeClr val="accent6">
                    <a:lumMod val="75000"/>
                  </a:schemeClr>
                </a:solidFill>
              </a:rPr>
              <a:t>発表しましょう</a:t>
            </a:r>
            <a:endParaRPr lang="en-US" altLang="ja-JP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ja-JP" altLang="en-US" sz="2800" dirty="0"/>
              <a:t>　</a:t>
            </a:r>
            <a:r>
              <a:rPr lang="ja-JP" altLang="en-US" sz="2800" dirty="0" smtClean="0"/>
              <a:t>　好きなオノマトペは何？</a:t>
            </a:r>
            <a:endParaRPr lang="en-US" altLang="ja-JP" sz="2800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ja-JP" altLang="en-US" sz="2800" dirty="0"/>
              <a:t>　</a:t>
            </a:r>
            <a:r>
              <a:rPr lang="ja-JP" altLang="en-US" sz="2800" dirty="0" smtClean="0"/>
              <a:t>　どんな音・様子を表している？</a:t>
            </a:r>
            <a:endParaRPr lang="en-US" altLang="ja-JP" sz="2800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ja-JP" altLang="en-US" sz="2800" dirty="0"/>
              <a:t>　</a:t>
            </a:r>
            <a:r>
              <a:rPr lang="ja-JP" altLang="en-US" sz="2800" dirty="0" smtClean="0"/>
              <a:t>　どうして好き？</a:t>
            </a:r>
            <a:endParaRPr lang="ja-JP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683568" y="2564904"/>
            <a:ext cx="7776864" cy="2952328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6149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１　好きなオノマトペ</a:t>
            </a:r>
          </a:p>
        </p:txBody>
      </p:sp>
      <p:sp>
        <p:nvSpPr>
          <p:cNvPr id="6150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28775"/>
            <a:ext cx="8229600" cy="4525963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ja-JP" altLang="en-US" sz="2800" smtClean="0"/>
              <a:t>例</a:t>
            </a:r>
            <a:endParaRPr lang="en-US" altLang="ja-JP" sz="2800" smtClean="0"/>
          </a:p>
          <a:p>
            <a:pPr marL="0" indent="0">
              <a:buFont typeface="Arial" charset="0"/>
              <a:buNone/>
            </a:pPr>
            <a:endParaRPr lang="en-US" altLang="ja-JP" sz="2800" smtClean="0"/>
          </a:p>
          <a:p>
            <a:pPr marL="0" indent="0">
              <a:buFont typeface="Arial" charset="0"/>
              <a:buNone/>
            </a:pPr>
            <a:r>
              <a:rPr lang="ja-JP" altLang="en-US" sz="2800" smtClean="0"/>
              <a:t>　私が選んだオノマトペは「ドキドキ」です。</a:t>
            </a:r>
            <a:endParaRPr lang="en-US" altLang="ja-JP" sz="2800" smtClean="0"/>
          </a:p>
          <a:p>
            <a:pPr marL="0" indent="0">
              <a:buFont typeface="Arial" charset="0"/>
              <a:buNone/>
            </a:pPr>
            <a:r>
              <a:rPr lang="ja-JP" altLang="en-US" sz="2800" smtClean="0"/>
              <a:t>　私はドキドキするストーリーが好きです。</a:t>
            </a:r>
            <a:endParaRPr lang="en-US" altLang="ja-JP" sz="2800" smtClean="0"/>
          </a:p>
          <a:p>
            <a:pPr marL="0" indent="0">
              <a:buFont typeface="Arial" charset="0"/>
              <a:buNone/>
            </a:pPr>
            <a:r>
              <a:rPr lang="ja-JP" altLang="en-US" sz="2800" smtClean="0"/>
              <a:t>　だから、ドキドキが好きです。</a:t>
            </a:r>
            <a:endParaRPr lang="en-US" altLang="ja-JP" sz="2800" smtClean="0"/>
          </a:p>
          <a:p>
            <a:pPr marL="0" indent="0">
              <a:buFont typeface="Arial" charset="0"/>
              <a:buNone/>
            </a:pPr>
            <a:r>
              <a:rPr lang="ja-JP" altLang="en-US" sz="2800" smtClean="0"/>
              <a:t>　好きな人と話すと、ドキドキします。</a:t>
            </a:r>
            <a:endParaRPr lang="en-US" altLang="ja-JP" sz="2800" smtClean="0"/>
          </a:p>
          <a:p>
            <a:pPr marL="0" indent="0">
              <a:buFont typeface="Arial" charset="0"/>
              <a:buNone/>
            </a:pPr>
            <a:r>
              <a:rPr lang="ja-JP" altLang="en-US" sz="2800" smtClean="0"/>
              <a:t>　それから、こわいときもドキドキします。</a:t>
            </a:r>
            <a:endParaRPr lang="en-US" altLang="ja-JP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7171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２　音でわかる？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dirty="0" smtClean="0"/>
              <a:t>【</a:t>
            </a:r>
            <a:r>
              <a:rPr lang="ja-JP" altLang="en-US" dirty="0" smtClean="0"/>
              <a:t>準備</a:t>
            </a:r>
            <a:r>
              <a:rPr lang="en-US" altLang="ja-JP" dirty="0" smtClean="0"/>
              <a:t>】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ja-JP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ja-JP" altLang="en-US" dirty="0" smtClean="0"/>
              <a:t>マンガから紹介したいオノマトペを選びます。</a:t>
            </a:r>
            <a:endParaRPr lang="en-US" altLang="ja-JP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ja-JP" altLang="en-US" dirty="0" smtClean="0"/>
              <a:t>絵の中のオノマトペを隠します。</a:t>
            </a:r>
            <a:endParaRPr lang="en-US" altLang="ja-JP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ja-JP" altLang="en-US" dirty="0" smtClean="0"/>
              <a:t>オノマトペの音（効果音）を準備します。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２　音でわかる？</a:t>
            </a:r>
          </a:p>
        </p:txBody>
      </p:sp>
      <p:sp>
        <p:nvSpPr>
          <p:cNvPr id="819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975" cy="4525963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ja-JP" altLang="en-US" smtClean="0"/>
              <a:t>①　聞いてください。</a:t>
            </a:r>
            <a:endParaRPr lang="en-US" altLang="ja-JP" smtClean="0"/>
          </a:p>
          <a:p>
            <a:pPr marL="0" indent="0">
              <a:buFont typeface="Arial" charset="0"/>
              <a:buNone/>
            </a:pPr>
            <a:r>
              <a:rPr lang="ja-JP" altLang="en-US" smtClean="0"/>
              <a:t>　　何の音ですか？</a:t>
            </a:r>
            <a:endParaRPr lang="en-US" altLang="ja-JP" smtClean="0"/>
          </a:p>
          <a:p>
            <a:pPr marL="0" indent="0">
              <a:buFont typeface="Arial" charset="0"/>
              <a:buNone/>
            </a:pPr>
            <a:endParaRPr lang="en-US" altLang="ja-JP" smtClean="0"/>
          </a:p>
          <a:p>
            <a:pPr marL="0" indent="0">
              <a:buFont typeface="Arial" charset="0"/>
              <a:buNone/>
            </a:pPr>
            <a:r>
              <a:rPr lang="ja-JP" altLang="en-US" smtClean="0"/>
              <a:t>②　マンガを見ながらもう一度聞きましょう。</a:t>
            </a:r>
            <a:endParaRPr lang="en-US" altLang="ja-JP" smtClean="0"/>
          </a:p>
          <a:p>
            <a:pPr marL="0" indent="0">
              <a:buFont typeface="Arial" charset="0"/>
              <a:buNone/>
            </a:pPr>
            <a:endParaRPr lang="en-US" altLang="ja-JP" smtClean="0"/>
          </a:p>
          <a:p>
            <a:pPr marL="0" indent="0">
              <a:buFont typeface="Arial" charset="0"/>
              <a:buNone/>
            </a:pPr>
            <a:r>
              <a:rPr lang="ja-JP" altLang="en-US" smtClean="0"/>
              <a:t>③　マンガにオノマトペを入れてみましょう。</a:t>
            </a:r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２　音でわかる？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2205038"/>
            <a:ext cx="2743200" cy="249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school_se_01_09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339752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65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２　音でわかる？</a:t>
            </a:r>
          </a:p>
        </p:txBody>
      </p:sp>
      <p:pic>
        <p:nvPicPr>
          <p:cNvPr id="1024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2349500"/>
            <a:ext cx="2682875" cy="243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1187450" y="4779963"/>
            <a:ext cx="3744913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4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パシャ　パシャ</a:t>
            </a:r>
          </a:p>
        </p:txBody>
      </p:sp>
      <p:pic>
        <p:nvPicPr>
          <p:cNvPr id="2" name="school_se_01_09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339752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5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２　音でわかる？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80"/>
          <a:stretch>
            <a:fillRect/>
          </a:stretch>
        </p:blipFill>
        <p:spPr bwMode="auto">
          <a:xfrm>
            <a:off x="3635375" y="1757363"/>
            <a:ext cx="4667250" cy="345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samurai_se_06_10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691680" y="318135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17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317</TotalTime>
  <Words>412</Words>
  <Application>Microsoft Office PowerPoint</Application>
  <PresentationFormat>画面に合わせる (4:3)</PresentationFormat>
  <Paragraphs>183</Paragraphs>
  <Slides>24</Slides>
  <Notes>17</Notes>
  <HiddenSlides>0</HiddenSlides>
  <MMClips>31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24</vt:i4>
      </vt:variant>
    </vt:vector>
  </HeadingPairs>
  <TitlesOfParts>
    <vt:vector size="25" baseType="lpstr">
      <vt:lpstr>Office ​​テーマ</vt:lpstr>
      <vt:lpstr>マンガでオノマトペを楽しもう</vt:lpstr>
      <vt:lpstr>１　好きなオノマトペ</vt:lpstr>
      <vt:lpstr>１　好きなオノマトペ</vt:lpstr>
      <vt:lpstr>１　好きなオノマトペ</vt:lpstr>
      <vt:lpstr>２　音でわかる？</vt:lpstr>
      <vt:lpstr>２　音でわかる？</vt:lpstr>
      <vt:lpstr>２　音でわかる？</vt:lpstr>
      <vt:lpstr>２　音でわかる？</vt:lpstr>
      <vt:lpstr>２　音でわかる？</vt:lpstr>
      <vt:lpstr>２　音でわかる？</vt:lpstr>
      <vt:lpstr>２　音でわかる？</vt:lpstr>
      <vt:lpstr>２　音でわかる？</vt:lpstr>
      <vt:lpstr>２　音でわかる？</vt:lpstr>
      <vt:lpstr>２　音でわかる？</vt:lpstr>
      <vt:lpstr>２　音でわかる？</vt:lpstr>
      <vt:lpstr>２　音でわかる？</vt:lpstr>
      <vt:lpstr>２　音でわかる？ オノマトペのルール</vt:lpstr>
      <vt:lpstr>３　オノマトペだけでわかる？</vt:lpstr>
      <vt:lpstr>３　オノマトペだけでわかる？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マンガでオノマトペ（擬音語・擬態語）を 楽しもう</dc:title>
  <dc:creator>The Japan Foundation</dc:creator>
  <cp:lastModifiedBy>Kawashima</cp:lastModifiedBy>
  <cp:revision>78</cp:revision>
  <dcterms:created xsi:type="dcterms:W3CDTF">2011-11-29T00:22:05Z</dcterms:created>
  <dcterms:modified xsi:type="dcterms:W3CDTF">2013-02-27T07:22:21Z</dcterms:modified>
</cp:coreProperties>
</file>