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6"/>
  </p:handoutMasterIdLst>
  <p:sldIdLst>
    <p:sldId id="256" r:id="rId3"/>
    <p:sldId id="267" r:id="rId4"/>
    <p:sldId id="287" r:id="rId5"/>
    <p:sldId id="266" r:id="rId6"/>
    <p:sldId id="263" r:id="rId7"/>
    <p:sldId id="264" r:id="rId8"/>
    <p:sldId id="265" r:id="rId9"/>
    <p:sldId id="273" r:id="rId10"/>
    <p:sldId id="274" r:id="rId11"/>
    <p:sldId id="275" r:id="rId12"/>
    <p:sldId id="276" r:id="rId13"/>
    <p:sldId id="268" r:id="rId14"/>
    <p:sldId id="269" r:id="rId15"/>
    <p:sldId id="279" r:id="rId16"/>
    <p:sldId id="277" r:id="rId17"/>
    <p:sldId id="281" r:id="rId18"/>
    <p:sldId id="278" r:id="rId19"/>
    <p:sldId id="270" r:id="rId20"/>
    <p:sldId id="271" r:id="rId21"/>
    <p:sldId id="282" r:id="rId22"/>
    <p:sldId id="284" r:id="rId23"/>
    <p:sldId id="286" r:id="rId24"/>
    <p:sldId id="272" r:id="rId25"/>
  </p:sldIdLst>
  <p:sldSz cx="9144000" cy="6858000" type="screen4x3"/>
  <p:notesSz cx="6807200" cy="9939338"/>
  <p:custDataLst>
    <p:tags r:id="rId2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E7DA"/>
    <a:srgbClr val="FED7C2"/>
    <a:srgbClr val="CC0066"/>
    <a:srgbClr val="FFE7FF"/>
    <a:srgbClr val="FFEAD5"/>
    <a:srgbClr val="3366FF"/>
    <a:srgbClr val="F0F9E7"/>
    <a:srgbClr val="FFF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35" autoAdjust="0"/>
  </p:normalViewPr>
  <p:slideViewPr>
    <p:cSldViewPr>
      <p:cViewPr>
        <p:scale>
          <a:sx n="100" d="100"/>
          <a:sy n="100" d="100"/>
        </p:scale>
        <p:origin x="-19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75BED-D1D0-4E31-A70D-4CF0D037C0DD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6E430-7C85-47DD-8108-CB9E121D67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058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46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2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4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43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8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8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6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67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13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5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4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532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15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13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3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6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72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62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49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6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1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69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D958-1054-4752-8F16-1F1FD3342BE5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9913-CD68-46BE-B9AC-B1D62984E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04900" cy="32131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5364088" y="6616402"/>
            <a:ext cx="3779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copyright(c) The Japan Foundation. All Rights Reserved.</a:t>
            </a:r>
            <a:endParaRPr kumimoji="1" lang="ja-JP" alt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9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D958-1054-4752-8F16-1F1FD3342BE5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9913-CD68-46BE-B9AC-B1D62984E18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04900" cy="32131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5364088" y="6616402"/>
            <a:ext cx="3779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copyright(c) The Japan Foundation. All Rights Reserved.</a:t>
            </a:r>
            <a:endParaRPr kumimoji="1" lang="ja-JP" alt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4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ビブリオバトルのポイント</a:t>
            </a:r>
            <a:endParaRPr kumimoji="1"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335636" cy="40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67544" y="548680"/>
            <a:ext cx="7272808" cy="6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「紹介しようと思った理由」について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2771800" y="2132856"/>
            <a:ext cx="5282147" cy="3168352"/>
          </a:xfrm>
          <a:prstGeom prst="wedgeRoundRectCallout">
            <a:avLst>
              <a:gd name="adj1" fmla="val -60371"/>
              <a:gd name="adj2" fmla="val 32125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ja-JP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○○という人の考え方や人生について、ぜひみなさん</a:t>
            </a:r>
            <a:r>
              <a:rPr lang="ja-JP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lang="ja-JP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知って</a:t>
            </a:r>
            <a:r>
              <a:rPr lang="ja-JP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もらいたくて、この本を紹介しようと思いました</a:t>
            </a:r>
            <a:r>
              <a:rPr lang="ja-JP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7" y="3938811"/>
            <a:ext cx="1744330" cy="231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67544" y="548680"/>
            <a:ext cx="6768752" cy="6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「この本の好きな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シーン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」について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2771800" y="2132856"/>
            <a:ext cx="5282147" cy="3168352"/>
          </a:xfrm>
          <a:prstGeom prst="wedgeRoundRectCallout">
            <a:avLst>
              <a:gd name="adj1" fmla="val -57553"/>
              <a:gd name="adj2" fmla="val 33467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ja-JP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私がこの本の中で</a:t>
            </a:r>
            <a:r>
              <a:rPr lang="ja-JP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いちばん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おもしろい</a:t>
            </a:r>
            <a:r>
              <a:rPr lang="ja-JP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と思った</a:t>
            </a:r>
            <a:r>
              <a:rPr lang="ja-JP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シーン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主人公</a:t>
            </a:r>
            <a:r>
              <a:rPr lang="ja-JP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が父親に会い</a:t>
            </a:r>
            <a:r>
              <a:rPr lang="ja-JP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行く</a:t>
            </a:r>
            <a:r>
              <a:rPr lang="ja-JP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シーンです。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6"/>
          <a:stretch/>
        </p:blipFill>
        <p:spPr>
          <a:xfrm>
            <a:off x="323528" y="3855056"/>
            <a:ext cx="2316506" cy="247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022871"/>
            <a:ext cx="7772400" cy="1470025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２．聞く時のポイント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04" y="3443332"/>
            <a:ext cx="2550850" cy="2765336"/>
          </a:xfrm>
          <a:prstGeom prst="rect">
            <a:avLst/>
          </a:prstGeom>
        </p:spPr>
      </p:pic>
      <p:pic>
        <p:nvPicPr>
          <p:cNvPr id="7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05536"/>
            <a:ext cx="2463428" cy="227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1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11560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）いい質問を考えましょう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91683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みんなが知りたい質問</a:t>
            </a:r>
            <a:r>
              <a:rPr lang="ja-JP" altLang="en-US" sz="28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ですか</a:t>
            </a:r>
            <a:r>
              <a:rPr kumimoji="1" lang="ja-JP" altLang="en-US" sz="28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kumimoji="1" lang="ja-JP" altLang="en-US" sz="28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299695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発表者がすぐ答えられますか？</a:t>
            </a:r>
            <a:endParaRPr kumimoji="1" lang="ja-JP" altLang="en-US" sz="28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4007767"/>
            <a:ext cx="2231956" cy="2419628"/>
          </a:xfrm>
          <a:prstGeom prst="rect">
            <a:avLst/>
          </a:prstGeom>
        </p:spPr>
      </p:pic>
      <p:pic>
        <p:nvPicPr>
          <p:cNvPr id="11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05536"/>
            <a:ext cx="2463428" cy="227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899592" y="1146693"/>
            <a:ext cx="734481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発表で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は話されなかったことについて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質問してみましょう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3501008"/>
            <a:ext cx="1728000" cy="2533754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2123728" y="2902166"/>
            <a:ext cx="1584176" cy="728928"/>
          </a:xfrm>
          <a:prstGeom prst="wedgeEllipseCallout">
            <a:avLst>
              <a:gd name="adj1" fmla="val -35864"/>
              <a:gd name="adj2" fmla="val 65113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質問</a:t>
            </a:r>
          </a:p>
        </p:txBody>
      </p:sp>
    </p:spTree>
    <p:extLst>
      <p:ext uri="{BB962C8B-B14F-4D97-AF65-F5344CB8AC3E}">
        <p14:creationId xmlns:p14="http://schemas.microsoft.com/office/powerpoint/2010/main" val="29720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300"/>
    </mc:Choice>
    <mc:Fallback xmlns="">
      <p:transition advClick="0" advTm="5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11560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例えば･･･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979712" y="3573016"/>
            <a:ext cx="6408712" cy="936000"/>
          </a:xfrm>
          <a:prstGeom prst="wedgeRoundRectCallout">
            <a:avLst>
              <a:gd name="adj1" fmla="val 34587"/>
              <a:gd name="adj2" fmla="val 68625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読もうと思ったきっかけは何ですか？</a:t>
            </a:r>
            <a:endParaRPr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70" y="4797152"/>
            <a:ext cx="1181077" cy="146037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3356992"/>
            <a:ext cx="1191925" cy="1747711"/>
          </a:xfrm>
          <a:prstGeom prst="rect">
            <a:avLst/>
          </a:prstGeom>
        </p:spPr>
      </p:pic>
      <p:pic>
        <p:nvPicPr>
          <p:cNvPr id="13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10" y="692696"/>
            <a:ext cx="2712310" cy="2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角丸四角形吹き出し 11"/>
          <p:cNvSpPr/>
          <p:nvPr/>
        </p:nvSpPr>
        <p:spPr>
          <a:xfrm>
            <a:off x="427747" y="2060397"/>
            <a:ext cx="5623563" cy="937533"/>
          </a:xfrm>
          <a:prstGeom prst="wedgeRoundRectCallout">
            <a:avLst>
              <a:gd name="adj1" fmla="val -37396"/>
              <a:gd name="adj2" fmla="val 65223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どんな人に読んでほしいですか</a:t>
            </a: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8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75556" y="1146693"/>
            <a:ext cx="799288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発表を聞いて、もっとくわしく知りたいと思ったことについて質問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してみましょう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85" y="3778371"/>
            <a:ext cx="1860823" cy="2300863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4922118" y="3268699"/>
            <a:ext cx="1584176" cy="728928"/>
          </a:xfrm>
          <a:prstGeom prst="wedgeEllipseCallout">
            <a:avLst>
              <a:gd name="adj1" fmla="val 41698"/>
              <a:gd name="adj2" fmla="val 50739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質問</a:t>
            </a:r>
          </a:p>
        </p:txBody>
      </p:sp>
    </p:spTree>
    <p:extLst>
      <p:ext uri="{BB962C8B-B14F-4D97-AF65-F5344CB8AC3E}">
        <p14:creationId xmlns:p14="http://schemas.microsoft.com/office/powerpoint/2010/main" val="21743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300"/>
    </mc:Choice>
    <mc:Fallback xmlns="">
      <p:transition advClick="0" advTm="5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11560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例えば･･･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10" y="692696"/>
            <a:ext cx="2712310" cy="2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2699792" y="3351198"/>
            <a:ext cx="5688632" cy="1229930"/>
          </a:xfrm>
          <a:prstGeom prst="wedgeRoundRectCallout">
            <a:avLst>
              <a:gd name="adj1" fmla="val 34587"/>
              <a:gd name="adj2" fmla="val 68625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この著者の本で、</a:t>
            </a: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他におすすめの本がありますか</a:t>
            </a: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427747" y="1628800"/>
            <a:ext cx="5800437" cy="1260000"/>
          </a:xfrm>
          <a:prstGeom prst="wedgeRoundRectCallout">
            <a:avLst>
              <a:gd name="adj1" fmla="val -34286"/>
              <a:gd name="adj2" fmla="val 62128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ja-JP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番好きなシーンについて、</a:t>
            </a:r>
            <a:endParaRPr lang="en-US" altLang="ja-JP" sz="2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もう少しくわしく教えてください。</a:t>
            </a:r>
            <a:endParaRPr lang="en-US" altLang="ja-JP" sz="2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70" y="4797152"/>
            <a:ext cx="1181077" cy="146037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3356992"/>
            <a:ext cx="1191925" cy="17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6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11560" y="548680"/>
            <a:ext cx="792088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（２）お互いに敬意（</a:t>
            </a:r>
            <a:r>
              <a:rPr lang="en-US" altLang="ja-JP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respect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）を持って、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聞きましょう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4007767"/>
            <a:ext cx="2231956" cy="2419628"/>
          </a:xfrm>
          <a:prstGeom prst="rect">
            <a:avLst/>
          </a:prstGeom>
        </p:spPr>
      </p:pic>
      <p:pic>
        <p:nvPicPr>
          <p:cNvPr id="9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05536"/>
            <a:ext cx="2463428" cy="227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雲形吹き出し 1"/>
          <p:cNvSpPr/>
          <p:nvPr/>
        </p:nvSpPr>
        <p:spPr>
          <a:xfrm>
            <a:off x="2426418" y="2123679"/>
            <a:ext cx="4291161" cy="1372085"/>
          </a:xfrm>
          <a:prstGeom prst="cloudCallout">
            <a:avLst>
              <a:gd name="adj1" fmla="val -36371"/>
              <a:gd name="adj2" fmla="val 10206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敬意</a:t>
            </a:r>
            <a:endParaRPr kumimoji="1" lang="ja-JP" altLang="en-US" sz="4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00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106584" cy="194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11560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（３）気軽に楽しく聞きましょう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1840" y="1576798"/>
            <a:ext cx="2231956" cy="2419628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08314" y="4293096"/>
            <a:ext cx="7780110" cy="2234951"/>
          </a:xfrm>
          <a:prstGeom prst="roundRect">
            <a:avLst/>
          </a:prstGeom>
          <a:solidFill>
            <a:srgbClr val="FFE7FF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rgbClr val="CC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禁止</a:t>
            </a:r>
            <a:r>
              <a:rPr lang="ja-JP" altLang="en-US" sz="2800" b="1" dirty="0" smtClean="0">
                <a:solidFill>
                  <a:srgbClr val="CC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事項</a:t>
            </a:r>
            <a:endParaRPr lang="en-US" altLang="ja-JP" sz="2800" b="1" dirty="0" smtClean="0">
              <a:solidFill>
                <a:srgbClr val="CC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b="1" dirty="0" smtClean="0">
              <a:solidFill>
                <a:srgbClr val="CC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b="1" dirty="0" smtClean="0">
                <a:solidFill>
                  <a:srgbClr val="CC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・感情的（</a:t>
            </a:r>
            <a:r>
              <a:rPr kumimoji="1" lang="en-US" altLang="ja-JP" sz="2800" b="1" dirty="0" smtClean="0">
                <a:solidFill>
                  <a:srgbClr val="CC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emotional</a:t>
            </a:r>
            <a:r>
              <a:rPr kumimoji="1" lang="ja-JP" altLang="en-US" sz="2800" b="1" dirty="0" smtClean="0">
                <a:solidFill>
                  <a:srgbClr val="CC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）にならない</a:t>
            </a:r>
            <a:endParaRPr kumimoji="1" lang="en-US" altLang="ja-JP" sz="2800" b="1" dirty="0" smtClean="0">
              <a:solidFill>
                <a:srgbClr val="CC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rgbClr val="CC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・批判（</a:t>
            </a:r>
            <a:r>
              <a:rPr lang="es-ES_tradnl" altLang="ja-JP" sz="2800" b="1" dirty="0">
                <a:solidFill>
                  <a:srgbClr val="CC00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criticize</a:t>
            </a:r>
            <a:r>
              <a:rPr lang="ja-JP" altLang="en-US" sz="2800" b="1" dirty="0" smtClean="0">
                <a:solidFill>
                  <a:srgbClr val="CC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）しない</a:t>
            </a:r>
            <a:endParaRPr kumimoji="1" lang="ja-JP" altLang="en-US" sz="2800" b="1" dirty="0">
              <a:solidFill>
                <a:srgbClr val="CC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01013"/>
            <a:ext cx="1236784" cy="13727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71" y="4509120"/>
            <a:ext cx="713131" cy="713131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827584" y="1576798"/>
            <a:ext cx="2808312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リラックス</a:t>
            </a:r>
            <a:endParaRPr kumimoji="1"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569443" y="2986636"/>
            <a:ext cx="2592288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楽しい</a:t>
            </a:r>
          </a:p>
        </p:txBody>
      </p:sp>
    </p:spTree>
    <p:extLst>
      <p:ext uri="{BB962C8B-B14F-4D97-AF65-F5344CB8AC3E}">
        <p14:creationId xmlns:p14="http://schemas.microsoft.com/office/powerpoint/2010/main" val="2076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300"/>
    </mc:Choice>
    <mc:Fallback xmlns="">
      <p:transition advClick="0" advTm="15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639" y="908720"/>
            <a:ext cx="8064896" cy="93610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．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発表のポイント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06232"/>
            <a:ext cx="3039492" cy="28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66639" y="1988840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２．聞く時の</a:t>
            </a:r>
            <a:r>
              <a:rPr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566639" y="2996950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３．質問に答える時のポイント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8107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022871"/>
            <a:ext cx="8064896" cy="1470025"/>
          </a:xfrm>
        </p:spPr>
        <p:txBody>
          <a:bodyPr/>
          <a:lstStyle/>
          <a:p>
            <a:pPr algn="l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３．質問に答える時のポイント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89" y="2492896"/>
            <a:ext cx="3580833" cy="33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680" y="4373952"/>
            <a:ext cx="1241034" cy="1819719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3779912" y="2420888"/>
            <a:ext cx="1584176" cy="728928"/>
          </a:xfrm>
          <a:prstGeom prst="wedgeEllipseCallout">
            <a:avLst>
              <a:gd name="adj1" fmla="val 45907"/>
              <a:gd name="adj2" fmla="val 49432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ja-JP" altLang="en-US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39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1560" y="62068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）質問の内容を理解してから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答えましょう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4104196"/>
            <a:ext cx="1241034" cy="1819719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1575886" y="3231252"/>
            <a:ext cx="1584176" cy="728928"/>
          </a:xfrm>
          <a:prstGeom prst="wedgeEllipseCallout">
            <a:avLst/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質問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17" y="2708918"/>
            <a:ext cx="3600000" cy="33258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4534" y="1324578"/>
            <a:ext cx="3477624" cy="189148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095279" y="1697906"/>
            <a:ext cx="3136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質問の内容が</a:t>
            </a:r>
            <a:endParaRPr kumimoji="1" lang="en-US" altLang="ja-JP" sz="2800" b="1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分からない</a:t>
            </a:r>
            <a:endParaRPr kumimoji="1" lang="ja-JP" altLang="en-US" sz="28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84" y="2708918"/>
            <a:ext cx="3598333" cy="33264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735344" y="6032879"/>
            <a:ext cx="288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そんな時は？</a:t>
            </a:r>
            <a:endParaRPr kumimoji="1" lang="ja-JP" altLang="en-US" sz="32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4104196"/>
            <a:ext cx="1241034" cy="1819719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1575886" y="3231252"/>
            <a:ext cx="1584176" cy="728928"/>
          </a:xfrm>
          <a:prstGeom prst="wedgeEllipseCallout">
            <a:avLst/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質問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41" y="2708919"/>
            <a:ext cx="3598333" cy="3323961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4139952" y="1916832"/>
            <a:ext cx="4292459" cy="721510"/>
          </a:xfrm>
          <a:prstGeom prst="wedgeRoundRectCallout">
            <a:avLst>
              <a:gd name="adj1" fmla="val -31381"/>
              <a:gd name="adj2" fmla="val 75660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もう一度、お願いします。</a:t>
            </a:r>
            <a:endParaRPr lang="en-US" altLang="ja-JP" sz="2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652120" y="2924944"/>
            <a:ext cx="3240359" cy="1779515"/>
          </a:xfrm>
          <a:prstGeom prst="wedgeRoundRectCallout">
            <a:avLst>
              <a:gd name="adj1" fmla="val -57063"/>
              <a:gd name="adj2" fmla="val 11758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～というのは、</a:t>
            </a:r>
            <a:endParaRPr lang="en-US" altLang="ja-JP" sz="2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どう</a:t>
            </a: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いう意味ですか？</a:t>
            </a:r>
            <a:endParaRPr lang="en-US" altLang="ja-JP" sz="2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69269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分からない</a:t>
            </a:r>
            <a:r>
              <a:rPr lang="ja-JP" altLang="en-US" sz="32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</a:t>
            </a:r>
            <a:r>
              <a:rPr lang="ja-JP" altLang="en-US" sz="32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32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3200" b="1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質問した人に確認しましょう！</a:t>
            </a:r>
            <a:endParaRPr kumimoji="1" lang="ja-JP" altLang="en-US" sz="32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3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300"/>
    </mc:Choice>
    <mc:Fallback xmlns="">
      <p:transition advClick="0" advTm="8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3830872"/>
            <a:ext cx="2231956" cy="2419628"/>
          </a:xfrm>
          <a:prstGeom prst="rect">
            <a:avLst/>
          </a:prstGeom>
        </p:spPr>
      </p:pic>
      <p:pic>
        <p:nvPicPr>
          <p:cNvPr id="12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3678012" cy="339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935596" y="764704"/>
            <a:ext cx="7272808" cy="1978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発表する時や聞く時、質問に答える時のポイントを押さえて、楽しくビブリオバトルをしましょう！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39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１．発表のポイント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335636" cy="40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14:prism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335636" cy="40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形吹き出し 1"/>
          <p:cNvSpPr/>
          <p:nvPr/>
        </p:nvSpPr>
        <p:spPr>
          <a:xfrm>
            <a:off x="1043608" y="1988840"/>
            <a:ext cx="4752528" cy="2722602"/>
          </a:xfrm>
          <a:prstGeom prst="wedgeEllipseCallout">
            <a:avLst>
              <a:gd name="adj1" fmla="val 53752"/>
              <a:gd name="adj2" fmla="val 6003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602144" y="2425079"/>
            <a:ext cx="1656184" cy="1895576"/>
            <a:chOff x="1602144" y="2425079"/>
            <a:chExt cx="1656184" cy="189557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3164963"/>
              <a:ext cx="901048" cy="1155692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602144" y="2425079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著者</a:t>
              </a:r>
              <a:r>
                <a:rPr kumimoji="1" lang="ja-JP" altLang="en-US" sz="200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（</a:t>
              </a:r>
              <a:r>
                <a:rPr kumimoji="1" lang="en-US" altLang="ja-JP" sz="2000" dirty="0" smtClean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author</a:t>
              </a:r>
              <a:r>
                <a:rPr kumimoji="1" lang="ja-JP" altLang="en-US" sz="200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）</a:t>
              </a:r>
              <a:endParaRPr kumimoji="1" lang="ja-JP" altLang="en-US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347864" y="2425079"/>
            <a:ext cx="1656184" cy="1999529"/>
            <a:chOff x="3347864" y="2425079"/>
            <a:chExt cx="1656184" cy="199952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882" y="3350141"/>
              <a:ext cx="1473150" cy="1074467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347864" y="2425079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あらすじ</a:t>
              </a:r>
              <a:r>
                <a:rPr kumimoji="1" lang="ja-JP" altLang="en-US" sz="200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（</a:t>
              </a:r>
              <a:r>
                <a:rPr kumimoji="1" lang="en-US" altLang="ja-JP" sz="2000" dirty="0" smtClean="0">
                  <a:solidFill>
                    <a:schemeClr val="accent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summary</a:t>
              </a:r>
              <a:r>
                <a:rPr kumimoji="1" lang="ja-JP" altLang="en-US" sz="2000" dirty="0" smtClean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）</a:t>
              </a:r>
              <a:endParaRPr kumimoji="1" lang="ja-JP" altLang="en-US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395536" y="76470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（１）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著者</a:t>
            </a:r>
            <a:r>
              <a:rPr lang="ja-JP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の紹介とあらすじ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を話しましょう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1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300"/>
    </mc:Choice>
    <mc:Fallback xmlns="">
      <p:transition advClick="0" advTm="10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68" y="2708920"/>
            <a:ext cx="4335636" cy="40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31540" y="548680"/>
            <a:ext cx="828092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聴衆</a:t>
            </a:r>
            <a:r>
              <a:rPr lang="en-US" altLang="ja-JP" sz="32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lang="en-US" altLang="ja-JP" sz="3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audience</a:t>
            </a:r>
            <a:r>
              <a:rPr lang="en-US" altLang="ja-JP" sz="3200" b="1" dirty="0" smtClean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反応</a:t>
            </a:r>
            <a:r>
              <a:rPr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reaction</a:t>
            </a: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5000"/>
              </a:lnSpc>
            </a:pP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見ながら話しましょう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39"/>
          <a:stretch/>
        </p:blipFill>
        <p:spPr>
          <a:xfrm>
            <a:off x="3002418" y="4838266"/>
            <a:ext cx="1454756" cy="163372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67"/>
          <a:stretch/>
        </p:blipFill>
        <p:spPr>
          <a:xfrm>
            <a:off x="2053093" y="4841270"/>
            <a:ext cx="1525389" cy="165162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61"/>
          <a:stretch/>
        </p:blipFill>
        <p:spPr>
          <a:xfrm>
            <a:off x="1202218" y="4693560"/>
            <a:ext cx="1469351" cy="1816445"/>
          </a:xfrm>
          <a:prstGeom prst="rect">
            <a:avLst/>
          </a:prstGeom>
        </p:spPr>
      </p:pic>
      <p:sp>
        <p:nvSpPr>
          <p:cNvPr id="14" name="雲形吹き出し 13"/>
          <p:cNvSpPr/>
          <p:nvPr/>
        </p:nvSpPr>
        <p:spPr>
          <a:xfrm>
            <a:off x="1058202" y="1969445"/>
            <a:ext cx="3888432" cy="2722602"/>
          </a:xfrm>
          <a:prstGeom prst="cloudCallout">
            <a:avLst>
              <a:gd name="adj1" fmla="val 81560"/>
              <a:gd name="adj2" fmla="val -6770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60" y="3264824"/>
            <a:ext cx="865152" cy="116575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79" y="2257217"/>
            <a:ext cx="1290281" cy="159048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741" y="2459896"/>
            <a:ext cx="965519" cy="11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335636" cy="40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59532" y="683985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）分かりやすく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シンプル</a:t>
            </a:r>
            <a:r>
              <a:rPr lang="ja-JP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話しましょう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9592" y="2258615"/>
            <a:ext cx="3024336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ja-JP" altLang="en-US" sz="4800" b="1" dirty="0" smtClean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複雑</a:t>
            </a:r>
            <a:endParaRPr kumimoji="1" lang="ja-JP" altLang="en-US" sz="4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9672" y="3961064"/>
            <a:ext cx="2592288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ja-JP"/>
            </a:defPPr>
            <a:lvl1pPr algn="ctr">
              <a:defRPr sz="4800" b="1">
                <a:solidFill>
                  <a:srgbClr val="3366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>
                <a:solidFill>
                  <a:schemeClr val="accent1"/>
                </a:solidFill>
              </a:rPr>
              <a:t>難しい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60" y="1787752"/>
            <a:ext cx="1748847" cy="174884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47" y="3536599"/>
            <a:ext cx="1726138" cy="172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300"/>
    </mc:Choice>
    <mc:Fallback xmlns="">
      <p:transition advClick="0" advTm="11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335636" cy="40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67544" y="548680"/>
            <a:ext cx="820891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（４）</a:t>
            </a:r>
            <a:r>
              <a:rPr lang="ja-JP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みんなが読みたくなるよう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</a:t>
            </a:r>
            <a:r>
              <a:rPr lang="ja-JP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を考えて</a:t>
            </a:r>
            <a:r>
              <a:rPr lang="ja-JP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話しましょう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83" y="4841067"/>
            <a:ext cx="1704818" cy="204476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452717" y="5420940"/>
            <a:ext cx="157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読んでみたい</a:t>
            </a:r>
            <a:endParaRPr kumimoji="1" lang="ja-JP" altLang="en-US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4781" y="4841067"/>
            <a:ext cx="1663481" cy="199517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41901" y="5369594"/>
            <a:ext cx="160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おもしろそう</a:t>
            </a:r>
            <a:endParaRPr kumimoji="1" lang="ja-JP" altLang="en-US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179512" y="1956480"/>
            <a:ext cx="5422144" cy="2552640"/>
          </a:xfrm>
          <a:prstGeom prst="wedgeRoundRectCallout">
            <a:avLst>
              <a:gd name="adj1" fmla="val 54201"/>
              <a:gd name="adj2" fmla="val 17869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紹介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しようと思った</a:t>
            </a:r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理由（</a:t>
            </a:r>
            <a:r>
              <a:rPr lang="en-US" altLang="ja-JP" sz="24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reason</a:t>
            </a:r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おもしろかったシーン（</a:t>
            </a:r>
            <a:r>
              <a:rPr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scene</a:t>
            </a:r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好きなセリフ（</a:t>
            </a:r>
            <a:r>
              <a:rPr lang="en-US" altLang="ja-JP" sz="24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quote</a:t>
            </a:r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読んで感じた</a:t>
            </a:r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                    </a:t>
            </a:r>
            <a:r>
              <a:rPr lang="en-US" altLang="ja-JP" sz="24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etc.</a:t>
            </a:r>
            <a:endParaRPr lang="en-US" altLang="ja-JP" sz="24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000"/>
    </mc:Choice>
    <mc:Fallback xmlns="">
      <p:transition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8nFwtsEN3v8/VbnQocbA5fI/AAAAAAAAwDk/_WYZtyAq4hE/s800/book_bibliobatt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02388"/>
            <a:ext cx="2679452" cy="247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67544" y="548680"/>
            <a:ext cx="8208912" cy="6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例えば</a:t>
            </a:r>
            <a:r>
              <a:rPr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491857" y="1619508"/>
            <a:ext cx="3288055" cy="2034052"/>
          </a:xfrm>
          <a:prstGeom prst="roundRect">
            <a:avLst/>
          </a:prstGeom>
          <a:solidFill>
            <a:srgbClr val="EB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67544" y="1763524"/>
            <a:ext cx="1543992" cy="1730962"/>
            <a:chOff x="1602144" y="2425079"/>
            <a:chExt cx="1656184" cy="1895576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3164963"/>
              <a:ext cx="901048" cy="1155692"/>
            </a:xfrm>
            <a:prstGeom prst="rect">
              <a:avLst/>
            </a:prstGeom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1602144" y="2425079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 smtClean="0">
                  <a:solidFill>
                    <a:srgbClr val="3366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著者</a:t>
              </a:r>
              <a:r>
                <a:rPr lang="ja-JP" altLang="en-US" sz="2000" dirty="0" smtClean="0">
                  <a:solidFill>
                    <a:srgbClr val="3366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（</a:t>
              </a:r>
              <a:r>
                <a:rPr lang="en-US" altLang="ja-JP" sz="2000" dirty="0" smtClean="0">
                  <a:solidFill>
                    <a:srgbClr val="33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author</a:t>
              </a:r>
              <a:r>
                <a:rPr lang="ja-JP" altLang="en-US" sz="2000" dirty="0" smtClean="0">
                  <a:solidFill>
                    <a:srgbClr val="3366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）</a:t>
              </a:r>
              <a:endParaRPr lang="ja-JP" altLang="en-US" sz="2000" dirty="0">
                <a:solidFill>
                  <a:srgbClr val="3366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011536" y="1767114"/>
            <a:ext cx="1560168" cy="1868618"/>
            <a:chOff x="3347864" y="2425079"/>
            <a:chExt cx="1656184" cy="1999529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4882" y="3350141"/>
              <a:ext cx="1473150" cy="1074467"/>
            </a:xfrm>
            <a:prstGeom prst="rect">
              <a:avLst/>
            </a:prstGeom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3347864" y="2425079"/>
              <a:ext cx="165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rgbClr val="3366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あらすじ</a:t>
              </a:r>
              <a:r>
                <a:rPr lang="ja-JP" altLang="en-US" sz="2000" dirty="0" smtClean="0">
                  <a:solidFill>
                    <a:srgbClr val="3366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（</a:t>
              </a:r>
              <a:r>
                <a:rPr lang="en-US" altLang="ja-JP" sz="2000" dirty="0" smtClean="0">
                  <a:solidFill>
                    <a:srgbClr val="3366FF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summary</a:t>
              </a:r>
              <a:r>
                <a:rPr lang="ja-JP" altLang="en-US" sz="2000" dirty="0" smtClean="0">
                  <a:solidFill>
                    <a:srgbClr val="3366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）</a:t>
              </a:r>
              <a:endParaRPr lang="ja-JP" altLang="en-US" sz="2000" dirty="0">
                <a:solidFill>
                  <a:srgbClr val="3366F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3917557" y="1619508"/>
            <a:ext cx="3966812" cy="2034052"/>
          </a:xfrm>
          <a:prstGeom prst="roundRect">
            <a:avLst/>
          </a:prstGeom>
          <a:solidFill>
            <a:srgbClr val="EB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95184" y="3933056"/>
            <a:ext cx="160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530080" y="3861048"/>
            <a:ext cx="307984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306670" y="3933056"/>
            <a:ext cx="160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3917557" y="3861048"/>
            <a:ext cx="403881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4139952" y="2631611"/>
            <a:ext cx="936104" cy="8628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ja-JP" altLang="en-US" sz="3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4082620" y="188641"/>
            <a:ext cx="4593836" cy="2006198"/>
          </a:xfrm>
          <a:prstGeom prst="wedgeRoundRectCallout">
            <a:avLst>
              <a:gd name="adj1" fmla="val -38284"/>
              <a:gd name="adj2" fmla="val 84892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紹介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しようと思った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理由（</a:t>
            </a:r>
            <a:r>
              <a:rPr lang="en-US" altLang="ja-JP" sz="20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reason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2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おもしろかったシーン（</a:t>
            </a:r>
            <a:r>
              <a:rPr lang="en-US" altLang="ja-JP" sz="2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scene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2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好きなセリフ（</a:t>
            </a:r>
            <a:r>
              <a:rPr lang="en-US" altLang="ja-JP" sz="20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quote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20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読んで感じた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                    </a:t>
            </a:r>
            <a:r>
              <a:rPr lang="en-US" altLang="ja-JP" sz="20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etc.</a:t>
            </a:r>
            <a:endParaRPr lang="en-US" altLang="ja-JP" sz="20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436096" y="2631610"/>
            <a:ext cx="936104" cy="8628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ja-JP" altLang="en-US" sz="3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732240" y="2631609"/>
            <a:ext cx="936104" cy="8628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ja-JP" altLang="en-US" sz="3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1097391" y="4725144"/>
            <a:ext cx="5282147" cy="1354102"/>
          </a:xfrm>
          <a:prstGeom prst="wedgeRoundRectCallout">
            <a:avLst>
              <a:gd name="adj1" fmla="val 58190"/>
              <a:gd name="adj2" fmla="val -33846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例のような流れで話すことも</a:t>
            </a:r>
            <a:endParaRPr lang="en-US" altLang="ja-JP" sz="2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ja-JP" altLang="en-US" sz="28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できますよ。</a:t>
            </a:r>
            <a:endParaRPr lang="en-US" altLang="ja-JP" sz="28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7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1" grpId="0" animBg="1"/>
      <p:bldP spid="24" grpId="0"/>
      <p:bldP spid="23" grpId="0"/>
      <p:bldP spid="8" grpId="0" animBg="1"/>
      <p:bldP spid="18" grpId="0" animBg="1"/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67543" y="548680"/>
            <a:ext cx="4945329" cy="69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「著者</a:t>
            </a:r>
            <a:r>
              <a:rPr lang="ja-JP" alt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en-US" altLang="ja-JP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author</a:t>
            </a:r>
            <a:r>
              <a:rPr lang="ja-JP" alt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）」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について</a:t>
            </a:r>
            <a:endParaRPr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66" y="369187"/>
            <a:ext cx="840010" cy="1055330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2771800" y="2132856"/>
            <a:ext cx="5282147" cy="3168352"/>
          </a:xfrm>
          <a:prstGeom prst="wedgeRoundRectCallout">
            <a:avLst>
              <a:gd name="adj1" fmla="val -60371"/>
              <a:gd name="adj2" fmla="val 32125"/>
              <a:gd name="adj3" fmla="val 16667"/>
            </a:avLst>
          </a:prstGeom>
          <a:solidFill>
            <a:srgbClr val="FFFBE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この本の著者はジャーナリストの○○さんです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。他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にも「○</a:t>
            </a:r>
            <a:r>
              <a:rPr lang="en-US" altLang="ja-JP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×○×</a:t>
            </a:r>
            <a:r>
              <a:rPr lang="ja-JP" altLang="en-US" sz="2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」や「△□△□」など、たくさんの本を書いています</a:t>
            </a:r>
            <a:r>
              <a:rPr lang="ja-JP" altLang="en-US" sz="2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ja-JP" sz="2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52303"/>
            <a:ext cx="1661097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17&quot;&gt;&lt;object type=&quot;3&quot; unique_id=&quot;10018&quot;&gt;&lt;property id=&quot;20148&quot; value=&quot;5&quot;/&gt;&lt;property id=&quot;20300&quot; value=&quot;スライド 1 - &amp;quot;ビブリオバトルのポイント&amp;quot;&quot;/&gt;&lt;property id=&quot;20307&quot; value=&quot;256&quot;/&gt;&lt;/object&gt;&lt;object type=&quot;3&quot; unique_id=&quot;10019&quot;&gt;&lt;property id=&quot;20148&quot; value=&quot;5&quot;/&gt;&lt;property id=&quot;20300&quot; value=&quot;スライド 2 - &amp;quot;（１）発表のポイント&amp;quot;&quot;/&gt;&lt;property id=&quot;20307&quot; value=&quot;267&quot;/&gt;&lt;/object&gt;&lt;object type=&quot;3&quot; unique_id=&quot;10020&quot;&gt;&lt;property id=&quot;20148&quot; value=&quot;5&quot;/&gt;&lt;property id=&quot;20300&quot; value=&quot;スライド 3&quot;/&gt;&lt;property id=&quot;20307&quot; value=&quot;266&quot;/&gt;&lt;/object&gt;&lt;object type=&quot;3&quot; unique_id=&quot;10021&quot;&gt;&lt;property id=&quot;20148&quot; value=&quot;5&quot;/&gt;&lt;property id=&quot;20300&quot; value=&quot;スライド 4&quot;/&gt;&lt;property id=&quot;20307&quot; value=&quot;263&quot;/&gt;&lt;/object&gt;&lt;object type=&quot;3&quot; unique_id=&quot;10022&quot;&gt;&lt;property id=&quot;20148&quot; value=&quot;5&quot;/&gt;&lt;property id=&quot;20300&quot; value=&quot;スライド 5&quot;/&gt;&lt;property id=&quot;20307&quot; value=&quot;264&quot;/&gt;&lt;/object&gt;&lt;object type=&quot;3&quot; unique_id=&quot;10023&quot;&gt;&lt;property id=&quot;20148&quot; value=&quot;5&quot;/&gt;&lt;property id=&quot;20300&quot; value=&quot;スライド 6&quot;/&gt;&lt;property id=&quot;20307&quot; value=&quot;265&quot;/&gt;&lt;/object&gt;&lt;object type=&quot;3&quot; unique_id=&quot;10024&quot;&gt;&lt;property id=&quot;20148&quot; value=&quot;5&quot;/&gt;&lt;property id=&quot;20300&quot; value=&quot;スライド 11 - &amp;quot;（２）聞く時のポイント&amp;quot;&quot;/&gt;&lt;property id=&quot;20307&quot; value=&quot;268&quot;/&gt;&lt;/object&gt;&lt;object type=&quot;3&quot; unique_id=&quot;10025&quot;&gt;&lt;property id=&quot;20148&quot; value=&quot;5&quot;/&gt;&lt;property id=&quot;20300&quot; value=&quot;スライド 12&quot;/&gt;&lt;property id=&quot;20307&quot; value=&quot;269&quot;/&gt;&lt;/object&gt;&lt;object type=&quot;3&quot; unique_id=&quot;10026&quot;&gt;&lt;property id=&quot;20148&quot; value=&quot;5&quot;/&gt;&lt;property id=&quot;20300&quot; value=&quot;スライド 17&quot;/&gt;&lt;property id=&quot;20307&quot; value=&quot;270&quot;/&gt;&lt;/object&gt;&lt;object type=&quot;3&quot; unique_id=&quot;10027&quot;&gt;&lt;property id=&quot;20148&quot; value=&quot;5&quot;/&gt;&lt;property id=&quot;20300&quot; value=&quot;スライド 18&quot;/&gt;&lt;property id=&quot;20307&quot; value=&quot;271&quot;/&gt;&lt;/object&gt;&lt;object type=&quot;3&quot; unique_id=&quot;10028&quot;&gt;&lt;property id=&quot;20148&quot; value=&quot;5&quot;/&gt;&lt;property id=&quot;20300&quot; value=&quot;スライド 20&quot;/&gt;&lt;property id=&quot;20307&quot; value=&quot;272&quot;/&gt;&lt;/object&gt;&lt;object type=&quot;3&quot; unique_id=&quot;10042&quot;&gt;&lt;property id=&quot;20148&quot; value=&quot;5&quot;/&gt;&lt;property id=&quot;20300&quot; value=&quot;スライド 7&quot;/&gt;&lt;property id=&quot;20307&quot; value=&quot;273&quot;/&gt;&lt;/object&gt;&lt;object type=&quot;3&quot; unique_id=&quot;10043&quot;&gt;&lt;property id=&quot;20148&quot; value=&quot;5&quot;/&gt;&lt;property id=&quot;20300&quot; value=&quot;スライド 8&quot;/&gt;&lt;property id=&quot;20307&quot; value=&quot;274&quot;/&gt;&lt;/object&gt;&lt;object type=&quot;3&quot; unique_id=&quot;10044&quot;&gt;&lt;property id=&quot;20148&quot; value=&quot;5&quot;/&gt;&lt;property id=&quot;20300&quot; value=&quot;スライド 9&quot;/&gt;&lt;property id=&quot;20307&quot; value=&quot;275&quot;/&gt;&lt;/object&gt;&lt;object type=&quot;3&quot; unique_id=&quot;10045&quot;&gt;&lt;property id=&quot;20148&quot; value=&quot;5&quot;/&gt;&lt;property id=&quot;20300&quot; value=&quot;スライド 10&quot;/&gt;&lt;property id=&quot;20307&quot; value=&quot;276&quot;/&gt;&lt;/object&gt;&lt;object type=&quot;3&quot; unique_id=&quot;10046&quot;&gt;&lt;property id=&quot;20148&quot; value=&quot;5&quot;/&gt;&lt;property id=&quot;20300&quot; value=&quot;スライド 14&quot;/&gt;&lt;property id=&quot;20307&quot; value=&quot;277&quot;/&gt;&lt;/object&gt;&lt;object type=&quot;3&quot; unique_id=&quot;10047&quot;&gt;&lt;property id=&quot;20148&quot; value=&quot;5&quot;/&gt;&lt;property id=&quot;20300&quot; value=&quot;スライド 16&quot;/&gt;&lt;property id=&quot;20307&quot; value=&quot;278&quot;/&gt;&lt;/object&gt;&lt;object type=&quot;3&quot; unique_id=&quot;10143&quot;&gt;&lt;property id=&quot;20148&quot; value=&quot;5&quot;/&gt;&lt;property id=&quot;20300&quot; value=&quot;スライド 13&quot;/&gt;&lt;property id=&quot;20307&quot; value=&quot;279&quot;/&gt;&lt;/object&gt;&lt;object type=&quot;3&quot; unique_id=&quot;10144&quot;&gt;&lt;property id=&quot;20148&quot; value=&quot;5&quot;/&gt;&lt;property id=&quot;20300&quot; value=&quot;スライド 15&quot;/&gt;&lt;property id=&quot;20307&quot; value=&quot;281&quot;/&gt;&lt;/object&gt;&lt;object type=&quot;3&quot; unique_id=&quot;10208&quot;&gt;&lt;property id=&quot;20148&quot; value=&quot;5&quot;/&gt;&lt;property id=&quot;20300&quot; value=&quot;スライド 19 - &amp;quot;（３）質問に答える時の 　　　ポイント&amp;quot;&quot;/&gt;&lt;property id=&quot;20307&quot; value=&quot;282&quot;/&gt;&lt;/object&gt;&lt;/object&gt;&lt;object type=&quot;8&quot; unique_id=&quot;1004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​​テーマ">
  <a:themeElements>
    <a:clrScheme name="ユーザー定義 1">
      <a:dk1>
        <a:srgbClr val="4D4D4D"/>
      </a:dk1>
      <a:lt1>
        <a:sysClr val="window" lastClr="FFFFFF"/>
      </a:lt1>
      <a:dk2>
        <a:srgbClr val="1F497D"/>
      </a:dk2>
      <a:lt2>
        <a:srgbClr val="EEECE1"/>
      </a:lt2>
      <a:accent1>
        <a:srgbClr val="0071BC"/>
      </a:accent1>
      <a:accent2>
        <a:srgbClr val="E0325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ユーザー定義 1">
      <a:dk1>
        <a:srgbClr val="4D4D4D"/>
      </a:dk1>
      <a:lt1>
        <a:sysClr val="window" lastClr="FFFFFF"/>
      </a:lt1>
      <a:dk2>
        <a:srgbClr val="1F497D"/>
      </a:dk2>
      <a:lt2>
        <a:srgbClr val="EEECE1"/>
      </a:lt2>
      <a:accent1>
        <a:srgbClr val="0071BC"/>
      </a:accent1>
      <a:accent2>
        <a:srgbClr val="E0325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480</Words>
  <Application>Microsoft Office PowerPoint</Application>
  <PresentationFormat>画面に合わせる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Office ​​テーマ</vt:lpstr>
      <vt:lpstr>1_Office ​​テーマ</vt:lpstr>
      <vt:lpstr>ビブリオバトルのポイント</vt:lpstr>
      <vt:lpstr>１．発表のポイント</vt:lpstr>
      <vt:lpstr>１．発表のポイント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２．聞く時のポイント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３．質問に答える時のポイント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admin</cp:lastModifiedBy>
  <cp:revision>87</cp:revision>
  <cp:lastPrinted>2018-04-19T06:49:22Z</cp:lastPrinted>
  <dcterms:created xsi:type="dcterms:W3CDTF">2017-07-13T07:40:30Z</dcterms:created>
  <dcterms:modified xsi:type="dcterms:W3CDTF">2019-06-20T08:18:04Z</dcterms:modified>
</cp:coreProperties>
</file>